
<file path=[Content_Types].xml><?xml version="1.0" encoding="utf-8"?>
<Types xmlns="http://schemas.openxmlformats.org/package/2006/content-types">
  <Override PartName="/ppt/slides/slide18.xml" ContentType="application/vnd.openxmlformats-officedocument.presentationml.slide+xml"/>
  <Default Extension="pict" ContentType="image/pict"/>
  <Override PartName="/ppt/notesSlides/notesSlide4.xml" ContentType="application/vnd.openxmlformats-officedocument.presentationml.notesSlide+xml"/>
  <Override PartName="/ppt/slides/slide9.xml" ContentType="application/vnd.openxmlformats-officedocument.presentationml.slide+xml"/>
  <Override PartName="/ppt/slides/slide14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s/slide5.xml" ContentType="application/vnd.openxmlformats-officedocument.presentationml.slide+xml"/>
  <Default Extension="rels" ContentType="application/vnd.openxmlformats-package.relationships+xml"/>
  <Default Extension="jpeg" ContentType="image/jpeg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handoutMasters/handoutMaster1.xml" ContentType="application/vnd.openxmlformats-officedocument.presentationml.handoutMaster+xml"/>
  <Override PartName="/ppt/slideLayouts/slideLayout5.xml" ContentType="application/vnd.openxmlformats-officedocument.presentationml.slideLayout+xml"/>
  <Override PartName="/docProps/app.xml" ContentType="application/vnd.openxmlformats-officedocument.extended-properties+xml"/>
  <Override PartName="/ppt/theme/theme2.xml" ContentType="application/vnd.openxmlformats-officedocument.theme+xml"/>
  <Override PartName="/ppt/slideLayouts/slideLayout1.xml" ContentType="application/vnd.openxmlformats-officedocument.presentationml.slideLayout+xml"/>
  <Default Extension="xml" ContentType="application/xml"/>
  <Override PartName="/ppt/slides/slide19.xml" ContentType="application/vnd.openxmlformats-officedocument.presentationml.slide+xml"/>
  <Override PartName="/ppt/notesSlides/notesSlide5.xml" ContentType="application/vnd.openxmlformats-officedocument.presentationml.notesSlide+xml"/>
  <Override PartName="/ppt/tableStyles.xml" ContentType="application/vnd.openxmlformats-officedocument.presentationml.tableStyles+xml"/>
  <Override PartName="/ppt/slides/slide15.xml" ContentType="application/vnd.openxmlformats-officedocument.presentationml.slide+xml"/>
  <Override PartName="/ppt/notesSlides/notesSlide1.xml" ContentType="application/vnd.openxmlformats-officedocument.presentationml.notesSlide+xml"/>
  <Override PartName="/ppt/slides/slide6.xml" ContentType="application/vnd.openxmlformats-officedocument.presentationml.slide+xml"/>
  <Override PartName="/ppt/embeddings/oleObject1.bin" ContentType="application/vnd.openxmlformats-officedocument.oleObject"/>
  <Override PartName="/docProps/core.xml" ContentType="application/vnd.openxmlformats-package.core-properties+xml"/>
  <Override PartName="/ppt/slides/slide11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Default Extension="png" ContentType="image/png"/>
  <Override PartName="/ppt/slideLayouts/slideLayout2.xml" ContentType="application/vnd.openxmlformats-officedocument.presentationml.slideLayout+xml"/>
  <Override PartName="/ppt/theme/theme3.xml" ContentType="application/vnd.openxmlformats-officedocument.theme+xml"/>
  <Override PartName="/ppt/notesSlides/notesSlide6.xml" ContentType="application/vnd.openxmlformats-officedocument.presentationml.notesSlide+xml"/>
  <Override PartName="/ppt/slides/slide16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7.xml" ContentType="application/vnd.openxmlformats-officedocument.presentationml.slide+xml"/>
  <Override PartName="/ppt/embeddings/oleObject2.bin" ContentType="application/vnd.openxmlformats-officedocument.oleObject"/>
  <Override PartName="/ppt/presentation.xml" ContentType="application/vnd.openxmlformats-officedocument.presentationml.presentation.main+xml"/>
  <Override PartName="/ppt/slides/slide12.xml" ContentType="application/vnd.openxmlformats-officedocument.presentationml.slide+xml"/>
  <Override PartName="/ppt/slideLayouts/slideLayout7.xml" ContentType="application/vnd.openxmlformats-officedocument.presentationml.slideLayout+xml"/>
  <Default Extension="vml" ContentType="application/vnd.openxmlformats-officedocument.vmlDrawing"/>
  <Override PartName="/ppt/slides/slide3.xml" ContentType="application/vnd.openxmlformats-officedocument.presentationml.slide+xml"/>
  <Override PartName="/ppt/slideLayouts/slideLayout3.xml" ContentType="application/vnd.openxmlformats-officedocument.presentationml.slideLayout+xml"/>
  <Override PartName="/ppt/slides/slide20.xml" ContentType="application/vnd.openxmlformats-officedocument.presentationml.slide+xml"/>
  <Override PartName="/ppt/slides/slide17.xml" ContentType="application/vnd.openxmlformats-officedocument.presentationml.slide+xml"/>
  <Override PartName="/ppt/notesSlides/notesSlide3.xml" ContentType="application/vnd.openxmlformats-officedocument.presentationml.notes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slides/slide13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viewProps.xml" ContentType="application/vnd.openxmlformats-officedocument.presentationml.viewProps+xml"/>
  <Default Extension="bin" ContentType="application/vnd.openxmlformats-officedocument.presentationml.printerSettings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notesMasterIdLst>
    <p:notesMasterId r:id="rId22"/>
  </p:notesMasterIdLst>
  <p:handoutMasterIdLst>
    <p:handoutMasterId r:id="rId23"/>
  </p:handoutMasterIdLst>
  <p:sldIdLst>
    <p:sldId id="256" r:id="rId2"/>
    <p:sldId id="257" r:id="rId3"/>
    <p:sldId id="275" r:id="rId4"/>
    <p:sldId id="276" r:id="rId5"/>
    <p:sldId id="258" r:id="rId6"/>
    <p:sldId id="280" r:id="rId7"/>
    <p:sldId id="259" r:id="rId8"/>
    <p:sldId id="260" r:id="rId9"/>
    <p:sldId id="265" r:id="rId10"/>
    <p:sldId id="269" r:id="rId11"/>
    <p:sldId id="273" r:id="rId12"/>
    <p:sldId id="279" r:id="rId13"/>
    <p:sldId id="277" r:id="rId14"/>
    <p:sldId id="278" r:id="rId15"/>
    <p:sldId id="268" r:id="rId16"/>
    <p:sldId id="272" r:id="rId17"/>
    <p:sldId id="261" r:id="rId18"/>
    <p:sldId id="262" r:id="rId19"/>
    <p:sldId id="263" r:id="rId20"/>
    <p:sldId id="264" r:id="rId2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prnPr clrMode="gray"/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Objects="1">
      <p:cViewPr>
        <p:scale>
          <a:sx n="100" d="100"/>
          <a:sy n="100" d="100"/>
        </p:scale>
        <p:origin x="-984" y="40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notesMaster" Target="notesMasters/notesMaster1.xml"/><Relationship Id="rId23" Type="http://schemas.openxmlformats.org/officeDocument/2006/relationships/handoutMaster" Target="handoutMasters/handoutMaster1.xml"/><Relationship Id="rId24" Type="http://schemas.openxmlformats.org/officeDocument/2006/relationships/printerSettings" Target="printerSettings/printerSettings1.bin"/><Relationship Id="rId25" Type="http://schemas.openxmlformats.org/officeDocument/2006/relationships/presProps" Target="presProps.xml"/><Relationship Id="rId26" Type="http://schemas.openxmlformats.org/officeDocument/2006/relationships/viewProps" Target="viewProps.xml"/><Relationship Id="rId27" Type="http://schemas.openxmlformats.org/officeDocument/2006/relationships/theme" Target="theme/theme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pict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pict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pict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pict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66578FD-3525-1743-AAE3-4D7A66416820}" type="datetimeFigureOut">
              <a:rPr lang="en-US" smtClean="0"/>
              <a:pPr/>
              <a:t>6/9/10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49C51BA-D69D-3D40-A6A7-EB5F9D71334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F491F1-0106-2444-8BC4-698934455FFA}" type="datetimeFigureOut">
              <a:rPr lang="en-US" smtClean="0"/>
              <a:pPr/>
              <a:t>6/9/10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1687360-2B74-674D-A390-4871E56A76D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/>
        </p:spPr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US">
              <a:latin typeface="Times" pitchFamily="19" charset="0"/>
              <a:ea typeface="ＭＳ Ｐゴシック" pitchFamily="19" charset="-128"/>
              <a:cs typeface="ＭＳ Ｐゴシック" pitchFamily="19" charset="-128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/>
        </p:spPr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US">
              <a:latin typeface="Times" pitchFamily="19" charset="0"/>
              <a:ea typeface="ＭＳ Ｐゴシック" pitchFamily="19" charset="-128"/>
              <a:cs typeface="ＭＳ Ｐゴシック" pitchFamily="19" charset="-128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US">
              <a:latin typeface="Times New Roman" pitchFamily="19" charset="0"/>
              <a:ea typeface="ＭＳ Ｐゴシック" pitchFamily="19" charset="-128"/>
              <a:cs typeface="ＭＳ Ｐゴシック" pitchFamily="19" charset="-128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US">
              <a:latin typeface="Times New Roman" pitchFamily="19" charset="0"/>
              <a:ea typeface="ＭＳ Ｐゴシック" pitchFamily="19" charset="-128"/>
              <a:cs typeface="ＭＳ Ｐゴシック" pitchFamily="19" charset="-128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US">
              <a:latin typeface="Times New Roman" pitchFamily="19" charset="0"/>
              <a:ea typeface="ＭＳ Ｐゴシック" pitchFamily="19" charset="-128"/>
              <a:cs typeface="ＭＳ Ｐゴシック" pitchFamily="19" charset="-128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US">
              <a:latin typeface="Times New Roman" pitchFamily="19" charset="0"/>
              <a:ea typeface="ＭＳ Ｐゴシック" pitchFamily="19" charset="-128"/>
              <a:cs typeface="ＭＳ Ｐゴシック" pitchFamily="19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AB37D-C94D-EB4C-AE3A-A7EE03DBA14D}" type="datetimeFigureOut">
              <a:rPr lang="en-US" smtClean="0"/>
              <a:pPr/>
              <a:t>6/9/10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251200-D5E3-AA4B-98AB-5B0F9717F20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AB37D-C94D-EB4C-AE3A-A7EE03DBA14D}" type="datetimeFigureOut">
              <a:rPr lang="en-US" smtClean="0"/>
              <a:pPr/>
              <a:t>6/9/10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251200-D5E3-AA4B-98AB-5B0F9717F20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AB37D-C94D-EB4C-AE3A-A7EE03DBA14D}" type="datetimeFigureOut">
              <a:rPr lang="en-US" smtClean="0"/>
              <a:pPr/>
              <a:t>6/9/10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251200-D5E3-AA4B-98AB-5B0F9717F20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AB37D-C94D-EB4C-AE3A-A7EE03DBA14D}" type="datetimeFigureOut">
              <a:rPr lang="en-US" smtClean="0"/>
              <a:pPr/>
              <a:t>6/9/10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251200-D5E3-AA4B-98AB-5B0F9717F20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AB37D-C94D-EB4C-AE3A-A7EE03DBA14D}" type="datetimeFigureOut">
              <a:rPr lang="en-US" smtClean="0"/>
              <a:pPr/>
              <a:t>6/9/10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251200-D5E3-AA4B-98AB-5B0F9717F20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AB37D-C94D-EB4C-AE3A-A7EE03DBA14D}" type="datetimeFigureOut">
              <a:rPr lang="en-US" smtClean="0"/>
              <a:pPr/>
              <a:t>6/9/10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251200-D5E3-AA4B-98AB-5B0F9717F20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AB37D-C94D-EB4C-AE3A-A7EE03DBA14D}" type="datetimeFigureOut">
              <a:rPr lang="en-US" smtClean="0"/>
              <a:pPr/>
              <a:t>6/9/10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251200-D5E3-AA4B-98AB-5B0F9717F20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AB37D-C94D-EB4C-AE3A-A7EE03DBA14D}" type="datetimeFigureOut">
              <a:rPr lang="en-US" smtClean="0"/>
              <a:pPr/>
              <a:t>6/9/10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251200-D5E3-AA4B-98AB-5B0F9717F20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AB37D-C94D-EB4C-AE3A-A7EE03DBA14D}" type="datetimeFigureOut">
              <a:rPr lang="en-US" smtClean="0"/>
              <a:pPr/>
              <a:t>6/9/10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251200-D5E3-AA4B-98AB-5B0F9717F20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AB37D-C94D-EB4C-AE3A-A7EE03DBA14D}" type="datetimeFigureOut">
              <a:rPr lang="en-US" smtClean="0"/>
              <a:pPr/>
              <a:t>6/9/10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251200-D5E3-AA4B-98AB-5B0F9717F20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AB37D-C94D-EB4C-AE3A-A7EE03DBA14D}" type="datetimeFigureOut">
              <a:rPr lang="en-US" smtClean="0"/>
              <a:pPr/>
              <a:t>6/9/10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251200-D5E3-AA4B-98AB-5B0F9717F20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2AB37D-C94D-EB4C-AE3A-A7EE03DBA14D}" type="datetimeFigureOut">
              <a:rPr lang="en-US" smtClean="0"/>
              <a:pPr/>
              <a:t>6/9/10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251200-D5E3-AA4B-98AB-5B0F9717F20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vmlDrawing" Target="../drawings/vmlDrawing4.vml"/><Relationship Id="rId2" Type="http://schemas.openxmlformats.org/officeDocument/2006/relationships/slideLayout" Target="../slideLayouts/slideLayout2.xml"/><Relationship Id="rId3" Type="http://schemas.openxmlformats.org/officeDocument/2006/relationships/oleObject" Target="../embeddings/oleObject2.bin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10.png"/><Relationship Id="rId5" Type="http://schemas.openxmlformats.org/officeDocument/2006/relationships/image" Target="../media/image11.png"/><Relationship Id="rId6" Type="http://schemas.openxmlformats.org/officeDocument/2006/relationships/image" Target="../media/image12.png"/><Relationship Id="rId7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4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png"/><Relationship Id="rId3" Type="http://schemas.openxmlformats.org/officeDocument/2006/relationships/image" Target="../media/image19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Relationship Id="rId3" Type="http://schemas.openxmlformats.org/officeDocument/2006/relationships/oleObject" Target="???" TargetMode="Externa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2.xml"/><Relationship Id="rId3" Type="http://schemas.openxmlformats.org/officeDocument/2006/relationships/oleObject" Target="../embeddings/oleObject1.bin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vmlDrawing" Target="../drawings/vmlDrawing3.vml"/><Relationship Id="rId2" Type="http://schemas.openxmlformats.org/officeDocument/2006/relationships/slideLayout" Target="../slideLayouts/slideLayout2.xml"/><Relationship Id="rId3" Type="http://schemas.openxmlformats.org/officeDocument/2006/relationships/oleObject" Target="???" TargetMode="Externa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76400" y="1524000"/>
            <a:ext cx="5803980" cy="390524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457200"/>
            <a:ext cx="7772400" cy="1470025"/>
          </a:xfrm>
        </p:spPr>
        <p:txBody>
          <a:bodyPr/>
          <a:lstStyle/>
          <a:p>
            <a:r>
              <a:rPr lang="en-US" dirty="0" smtClean="0"/>
              <a:t>Assessment Basics and Active Student Involvement </a:t>
            </a:r>
            <a:endParaRPr lang="en-US" dirty="0"/>
          </a:p>
        </p:txBody>
      </p:sp>
      <p:sp>
        <p:nvSpPr>
          <p:cNvPr id="5" name="Content Placeholder 5"/>
          <p:cNvSpPr txBox="1">
            <a:spLocks/>
          </p:cNvSpPr>
          <p:nvPr/>
        </p:nvSpPr>
        <p:spPr bwMode="auto">
          <a:xfrm>
            <a:off x="0" y="5429248"/>
            <a:ext cx="5486400" cy="11382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114300" lvl="0" indent="-457200" algn="ctr" fontAlgn="base">
              <a:lnSpc>
                <a:spcPct val="80000"/>
              </a:lnSpc>
              <a:spcBef>
                <a:spcPts val="1200"/>
              </a:spcBef>
              <a:spcAft>
                <a:spcPct val="0"/>
              </a:spcAft>
            </a:pPr>
            <a:r>
              <a:rPr lang="en-US" sz="2400" dirty="0" err="1" smtClean="0">
                <a:latin typeface="Arial" pitchFamily="19" charset="0"/>
                <a:ea typeface="Arial" pitchFamily="19" charset="0"/>
                <a:cs typeface="Arial" pitchFamily="19" charset="0"/>
              </a:rPr>
              <a:t>InCITE</a:t>
            </a:r>
            <a:r>
              <a:rPr lang="en-US" sz="2400" dirty="0" smtClean="0">
                <a:latin typeface="Arial" pitchFamily="19" charset="0"/>
                <a:ea typeface="Arial" pitchFamily="19" charset="0"/>
                <a:cs typeface="Arial" pitchFamily="19" charset="0"/>
              </a:rPr>
              <a:t> 2010 Annual Faculty Development Workshop at W.S.U. </a:t>
            </a:r>
            <a:br>
              <a:rPr lang="en-US" sz="2400" dirty="0" smtClean="0">
                <a:latin typeface="Arial" pitchFamily="19" charset="0"/>
                <a:ea typeface="Arial" pitchFamily="19" charset="0"/>
                <a:cs typeface="Arial" pitchFamily="19" charset="0"/>
              </a:rPr>
            </a:b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19" charset="0"/>
                <a:ea typeface="Arial" pitchFamily="19" charset="0"/>
                <a:cs typeface="Arial" pitchFamily="19" charset="0"/>
              </a:rPr>
              <a:t>June 8-10, Session originating in Seattle,</a:t>
            </a:r>
            <a:r>
              <a:rPr kumimoji="0" lang="en-US" sz="20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19" charset="0"/>
                <a:ea typeface="Arial" pitchFamily="19" charset="0"/>
                <a:cs typeface="Arial" pitchFamily="19" charset="0"/>
              </a:rPr>
              <a:t> WA</a:t>
            </a: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19" charset="0"/>
              <a:ea typeface="Arial" pitchFamily="19" charset="0"/>
              <a:cs typeface="Arial" pitchFamily="19" charset="0"/>
            </a:endParaRPr>
          </a:p>
        </p:txBody>
      </p:sp>
      <p:sp>
        <p:nvSpPr>
          <p:cNvPr id="6" name="Content Placeholder 5"/>
          <p:cNvSpPr txBox="1">
            <a:spLocks/>
          </p:cNvSpPr>
          <p:nvPr/>
        </p:nvSpPr>
        <p:spPr bwMode="auto">
          <a:xfrm>
            <a:off x="6400800" y="5638800"/>
            <a:ext cx="2743200" cy="776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indent="-342900" algn="ctr">
              <a:lnSpc>
                <a:spcPct val="80000"/>
              </a:lnSpc>
              <a:buFont typeface="Arial" pitchFamily="19" charset="0"/>
              <a:buNone/>
            </a:pPr>
            <a:endParaRPr lang="en-US" dirty="0">
              <a:latin typeface="Calibri" pitchFamily="19" charset="0"/>
            </a:endParaRPr>
          </a:p>
          <a:p>
            <a:pPr indent="-342900" algn="ctr">
              <a:lnSpc>
                <a:spcPct val="80000"/>
              </a:lnSpc>
              <a:buFont typeface="Arial" pitchFamily="19" charset="0"/>
              <a:buNone/>
            </a:pPr>
            <a:r>
              <a:rPr lang="en-US" sz="2000" dirty="0">
                <a:ea typeface="Arial" pitchFamily="19" charset="0"/>
                <a:cs typeface="Arial" pitchFamily="19" charset="0"/>
              </a:rPr>
              <a:t>Mark </a:t>
            </a:r>
            <a:r>
              <a:rPr lang="en-US" sz="2000" dirty="0" err="1">
                <a:ea typeface="Arial" pitchFamily="19" charset="0"/>
                <a:cs typeface="Arial" pitchFamily="19" charset="0"/>
              </a:rPr>
              <a:t>Roddy</a:t>
            </a:r>
            <a:r>
              <a:rPr lang="en-US" sz="2000" dirty="0">
                <a:ea typeface="Arial" pitchFamily="19" charset="0"/>
                <a:cs typeface="Arial" pitchFamily="19" charset="0"/>
              </a:rPr>
              <a:t>, Ph.D.</a:t>
            </a:r>
          </a:p>
          <a:p>
            <a:pPr indent="-342900" algn="ctr">
              <a:lnSpc>
                <a:spcPct val="80000"/>
              </a:lnSpc>
              <a:buFont typeface="Arial" pitchFamily="19" charset="0"/>
              <a:buNone/>
            </a:pPr>
            <a:r>
              <a:rPr lang="en-US" sz="2000" dirty="0">
                <a:ea typeface="Arial" pitchFamily="19" charset="0"/>
                <a:cs typeface="Arial" pitchFamily="19" charset="0"/>
              </a:rPr>
              <a:t>Seattle University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le 1"/>
          <p:cNvSpPr>
            <a:spLocks noGrp="1"/>
          </p:cNvSpPr>
          <p:nvPr>
            <p:ph type="title"/>
          </p:nvPr>
        </p:nvSpPr>
        <p:spPr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/>
          <a:lstStyle/>
          <a:p>
            <a:r>
              <a:rPr lang="en-US" dirty="0" smtClean="0">
                <a:ea typeface="ＭＳ Ｐゴシック" pitchFamily="19" charset="-128"/>
                <a:cs typeface="ＭＳ Ｐゴシック" pitchFamily="19" charset="-128"/>
              </a:rPr>
              <a:t>  Target =&gt; </a:t>
            </a:r>
            <a:r>
              <a:rPr lang="en-US" u="sng" dirty="0" smtClean="0">
                <a:ea typeface="ＭＳ Ｐゴシック" pitchFamily="19" charset="-128"/>
                <a:cs typeface="ＭＳ Ｐゴシック" pitchFamily="19" charset="-128"/>
              </a:rPr>
              <a:t>Evidence</a:t>
            </a:r>
            <a:r>
              <a:rPr lang="en-US" dirty="0" smtClean="0">
                <a:ea typeface="ＭＳ Ｐゴシック" pitchFamily="19" charset="-128"/>
                <a:cs typeface="ＭＳ Ｐゴシック" pitchFamily="19" charset="-128"/>
              </a:rPr>
              <a:t> =&gt; Assessment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2590800"/>
            <a:ext cx="7791450" cy="2590800"/>
          </a:xfrm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/>
          <a:lstStyle/>
          <a:p>
            <a:pPr>
              <a:buFont typeface="Arial"/>
              <a:buChar char="•"/>
              <a:defRPr/>
            </a:pPr>
            <a:r>
              <a:rPr lang="en-US" dirty="0" smtClean="0">
                <a:solidFill>
                  <a:srgbClr val="0000FF"/>
                </a:solidFill>
              </a:rPr>
              <a:t>Facts</a:t>
            </a:r>
          </a:p>
          <a:p>
            <a:pPr>
              <a:buFont typeface="Arial"/>
              <a:buChar char="•"/>
              <a:defRPr/>
            </a:pPr>
            <a:r>
              <a:rPr lang="en-US" dirty="0" smtClean="0">
                <a:solidFill>
                  <a:srgbClr val="0000FF"/>
                </a:solidFill>
              </a:rPr>
              <a:t>Concepts</a:t>
            </a:r>
          </a:p>
          <a:p>
            <a:pPr>
              <a:buFont typeface="Arial"/>
              <a:buChar char="•"/>
              <a:defRPr/>
            </a:pPr>
            <a:r>
              <a:rPr lang="en-US" smtClean="0">
                <a:solidFill>
                  <a:srgbClr val="0000FF"/>
                </a:solidFill>
              </a:rPr>
              <a:t>Skills</a:t>
            </a:r>
          </a:p>
          <a:p>
            <a:pPr>
              <a:buFont typeface="Arial"/>
              <a:buChar char="•"/>
              <a:defRPr/>
            </a:pPr>
            <a:r>
              <a:rPr lang="en-US" dirty="0" smtClean="0">
                <a:solidFill>
                  <a:srgbClr val="0000FF"/>
                </a:solidFill>
              </a:rPr>
              <a:t>Dispositions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23556" name="TextBox 3"/>
          <p:cNvSpPr txBox="1">
            <a:spLocks noChangeArrowheads="1"/>
          </p:cNvSpPr>
          <p:nvPr/>
        </p:nvSpPr>
        <p:spPr bwMode="auto">
          <a:xfrm>
            <a:off x="685800" y="1417638"/>
            <a:ext cx="7549162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800" dirty="0">
                <a:solidFill>
                  <a:srgbClr val="000000"/>
                </a:solidFill>
              </a:rPr>
              <a:t>What does it </a:t>
            </a:r>
            <a:r>
              <a:rPr lang="en-US" sz="2800" i="1" u="sng" dirty="0">
                <a:solidFill>
                  <a:srgbClr val="000000"/>
                </a:solidFill>
              </a:rPr>
              <a:t>look</a:t>
            </a:r>
            <a:r>
              <a:rPr lang="en-US" sz="2800" dirty="0">
                <a:solidFill>
                  <a:srgbClr val="000000"/>
                </a:solidFill>
              </a:rPr>
              <a:t> </a:t>
            </a:r>
            <a:r>
              <a:rPr lang="en-US" sz="2800" i="1" u="sng" dirty="0">
                <a:solidFill>
                  <a:srgbClr val="000000"/>
                </a:solidFill>
              </a:rPr>
              <a:t>like</a:t>
            </a:r>
            <a:r>
              <a:rPr lang="en-US" sz="2800" dirty="0">
                <a:solidFill>
                  <a:srgbClr val="000000"/>
                </a:solidFill>
              </a:rPr>
              <a:t> when students are achieving </a:t>
            </a:r>
          </a:p>
          <a:p>
            <a:r>
              <a:rPr lang="en-US" sz="2800" dirty="0">
                <a:solidFill>
                  <a:srgbClr val="000000"/>
                </a:solidFill>
              </a:rPr>
              <a:t>the following kinds of targets</a:t>
            </a:r>
            <a:r>
              <a:rPr lang="en-US" sz="2800" dirty="0" smtClean="0">
                <a:solidFill>
                  <a:srgbClr val="000000"/>
                </a:solidFill>
              </a:rPr>
              <a:t>?  </a:t>
            </a:r>
            <a:endParaRPr lang="en-US" sz="2800" dirty="0">
              <a:solidFill>
                <a:srgbClr val="000000"/>
              </a:solidFill>
            </a:endParaRPr>
          </a:p>
        </p:txBody>
      </p:sp>
      <p:sp>
        <p:nvSpPr>
          <p:cNvPr id="5" name="TextBox 3"/>
          <p:cNvSpPr txBox="1">
            <a:spLocks noChangeArrowheads="1"/>
          </p:cNvSpPr>
          <p:nvPr/>
        </p:nvSpPr>
        <p:spPr bwMode="auto">
          <a:xfrm>
            <a:off x="685800" y="5181600"/>
            <a:ext cx="7788836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800" dirty="0" smtClean="0">
                <a:solidFill>
                  <a:srgbClr val="000000"/>
                </a:solidFill>
              </a:rPr>
              <a:t>Write a learning target of your own and then write a </a:t>
            </a:r>
          </a:p>
          <a:p>
            <a:r>
              <a:rPr lang="en-US" sz="2800" dirty="0" smtClean="0">
                <a:solidFill>
                  <a:srgbClr val="000000"/>
                </a:solidFill>
              </a:rPr>
              <a:t>statement of evidence for that target.  </a:t>
            </a:r>
            <a:endParaRPr lang="en-US" sz="2800" dirty="0">
              <a:solidFill>
                <a:srgbClr val="000000"/>
              </a:solidFill>
            </a:endParaRPr>
          </a:p>
        </p:txBody>
      </p:sp>
      <p:graphicFrame>
        <p:nvGraphicFramePr>
          <p:cNvPr id="44034" name="Object 2"/>
          <p:cNvGraphicFramePr>
            <a:graphicFrameLocks/>
          </p:cNvGraphicFramePr>
          <p:nvPr/>
        </p:nvGraphicFramePr>
        <p:xfrm>
          <a:off x="6858000" y="1981200"/>
          <a:ext cx="1989138" cy="2103437"/>
        </p:xfrm>
        <a:graphic>
          <a:graphicData uri="http://schemas.openxmlformats.org/presentationml/2006/ole">
            <p:oleObj spid="_x0000_s44034" name="Microsoft ClipArt Gallery" r:id="rId3" imgW="3467100" imgH="3467100" progId="">
              <p:embed/>
            </p:oleObj>
          </a:graphicData>
        </a:graphic>
      </p:graphicFrame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63" name="Picture 19" descr="sawzall_larg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289800" y="1981200"/>
            <a:ext cx="1854200" cy="185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2380202"/>
            <a:ext cx="8229600" cy="2796820"/>
          </a:xfrm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/>
          <a:lstStyle/>
          <a:p>
            <a:pPr>
              <a:buSzPct val="60000"/>
              <a:buFont typeface="Times" pitchFamily="19" charset="0"/>
              <a:buChar char="•"/>
              <a:defRPr/>
            </a:pPr>
            <a:r>
              <a:rPr lang="en-US" dirty="0" smtClean="0">
                <a:ea typeface="+mn-ea"/>
                <a:cs typeface="+mn-cs"/>
              </a:rPr>
              <a:t>M.C. / Selected Response / Short Answer</a:t>
            </a:r>
          </a:p>
          <a:p>
            <a:pPr>
              <a:buSzPct val="60000"/>
              <a:buFont typeface="Times" pitchFamily="19" charset="0"/>
              <a:buChar char="•"/>
              <a:defRPr/>
            </a:pPr>
            <a:r>
              <a:rPr lang="en-US" dirty="0">
                <a:ea typeface="+mn-ea"/>
                <a:cs typeface="+mn-cs"/>
              </a:rPr>
              <a:t>Essay</a:t>
            </a:r>
          </a:p>
          <a:p>
            <a:pPr>
              <a:buSzPct val="60000"/>
              <a:buFont typeface="Times" pitchFamily="19" charset="0"/>
              <a:buChar char="•"/>
              <a:defRPr/>
            </a:pPr>
            <a:r>
              <a:rPr lang="en-US" dirty="0">
                <a:ea typeface="+mn-ea"/>
                <a:cs typeface="+mn-cs"/>
              </a:rPr>
              <a:t>Performance Assessment</a:t>
            </a:r>
          </a:p>
          <a:p>
            <a:pPr>
              <a:buSzPct val="60000"/>
              <a:buFont typeface="Times" pitchFamily="19" charset="0"/>
              <a:buChar char="•"/>
              <a:defRPr/>
            </a:pPr>
            <a:r>
              <a:rPr lang="en-US" dirty="0">
                <a:ea typeface="+mn-ea"/>
                <a:cs typeface="+mn-cs"/>
              </a:rPr>
              <a:t>Personal Communication</a:t>
            </a:r>
          </a:p>
        </p:txBody>
      </p:sp>
      <p:pic>
        <p:nvPicPr>
          <p:cNvPr id="19460" name="Picture 1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-3819938">
            <a:off x="7512050" y="3917950"/>
            <a:ext cx="457200" cy="14605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pic>
        <p:nvPicPr>
          <p:cNvPr id="19461" name="Picture 1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01700" y="5867400"/>
            <a:ext cx="1460500" cy="6223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pic>
        <p:nvPicPr>
          <p:cNvPr id="19462" name="Picture 17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3133227">
            <a:off x="3693881" y="4985854"/>
            <a:ext cx="825500" cy="14605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pic>
        <p:nvPicPr>
          <p:cNvPr id="19464" name="Picture 13"/>
          <p:cNvPicPr>
            <a:picLocks noChangeAspect="1"/>
          </p:cNvPicPr>
          <p:nvPr/>
        </p:nvPicPr>
        <p:blipFill>
          <a:blip r:embed="rId6">
            <a:grayscl/>
          </a:blip>
          <a:srcRect/>
          <a:stretch>
            <a:fillRect/>
          </a:stretch>
        </p:blipFill>
        <p:spPr bwMode="auto">
          <a:xfrm rot="-3187139">
            <a:off x="5004819" y="4047673"/>
            <a:ext cx="2344845" cy="2340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5" name="Picture 14"/>
          <p:cNvPicPr>
            <a:picLocks noChangeAspect="1"/>
          </p:cNvPicPr>
          <p:nvPr/>
        </p:nvPicPr>
        <p:blipFill>
          <a:blip r:embed="rId7">
            <a:grayscl/>
          </a:blip>
          <a:srcRect t="24545" r="7272" b="20909"/>
          <a:stretch>
            <a:fillRect/>
          </a:stretch>
        </p:blipFill>
        <p:spPr bwMode="auto">
          <a:xfrm>
            <a:off x="381000" y="4701820"/>
            <a:ext cx="1981200" cy="11655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3"/>
          <p:cNvSpPr txBox="1">
            <a:spLocks noChangeArrowheads="1"/>
          </p:cNvSpPr>
          <p:nvPr/>
        </p:nvSpPr>
        <p:spPr bwMode="auto">
          <a:xfrm>
            <a:off x="579310" y="1295400"/>
            <a:ext cx="7237603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800" dirty="0" smtClean="0">
                <a:solidFill>
                  <a:srgbClr val="000000"/>
                </a:solidFill>
              </a:rPr>
              <a:t>How do we give students a chance to give us the </a:t>
            </a:r>
          </a:p>
          <a:p>
            <a:r>
              <a:rPr lang="en-US" sz="2800" dirty="0" smtClean="0">
                <a:solidFill>
                  <a:srgbClr val="000000"/>
                </a:solidFill>
              </a:rPr>
              <a:t>Evidence we require of them?  </a:t>
            </a:r>
            <a:endParaRPr lang="en-US" sz="2800" dirty="0">
              <a:solidFill>
                <a:srgbClr val="000000"/>
              </a:solidFill>
            </a:endParaRPr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/>
          <a:lstStyle/>
          <a:p>
            <a:r>
              <a:rPr lang="en-US" dirty="0" smtClean="0">
                <a:ea typeface="ＭＳ Ｐゴシック" pitchFamily="19" charset="-128"/>
                <a:cs typeface="ＭＳ Ｐゴシック" pitchFamily="19" charset="-128"/>
              </a:rPr>
              <a:t>  Target =&gt; Evidence =&gt; </a:t>
            </a:r>
            <a:r>
              <a:rPr lang="en-US" u="sng" dirty="0" smtClean="0">
                <a:ea typeface="ＭＳ Ｐゴシック" pitchFamily="19" charset="-128"/>
                <a:cs typeface="ＭＳ Ｐゴシック" pitchFamily="19" charset="-128"/>
              </a:rPr>
              <a:t>Assessment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400800" cy="1143000"/>
          </a:xfrm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>
            <a:normAutofit/>
          </a:bodyPr>
          <a:lstStyle/>
          <a:p>
            <a:r>
              <a:rPr lang="en-US" sz="3200" dirty="0" smtClean="0"/>
              <a:t>“knowledge, skilled know-how, and ethical comportment” </a:t>
            </a:r>
            <a:r>
              <a:rPr lang="en-US" sz="1800" dirty="0" err="1" smtClean="0"/>
              <a:t>p</a:t>
            </a:r>
            <a:r>
              <a:rPr lang="en-US" sz="1800" dirty="0" smtClean="0"/>
              <a:t>. 82</a:t>
            </a:r>
            <a:endParaRPr lang="en-US" sz="180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600200"/>
            <a:ext cx="6400800" cy="4525963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dirty="0" smtClean="0"/>
              <a:t>Shift …</a:t>
            </a:r>
          </a:p>
          <a:p>
            <a:pPr>
              <a:buNone/>
            </a:pPr>
            <a:r>
              <a:rPr lang="en-US" sz="2800" dirty="0" smtClean="0"/>
              <a:t>• “from covering </a:t>
            </a:r>
            <a:r>
              <a:rPr lang="en-US" sz="2800" dirty="0" err="1" smtClean="0"/>
              <a:t>decontextualized</a:t>
            </a:r>
            <a:r>
              <a:rPr lang="en-US" sz="2800" dirty="0" smtClean="0"/>
              <a:t> knowledge to teaching for a sense of salience, situated cognition, and action … “</a:t>
            </a:r>
          </a:p>
          <a:p>
            <a:pPr>
              <a:buNone/>
            </a:pPr>
            <a:r>
              <a:rPr lang="en-US" sz="2800" dirty="0" smtClean="0"/>
              <a:t>• “toward an integration of classroom and clinical teaching”</a:t>
            </a:r>
          </a:p>
          <a:p>
            <a:pPr>
              <a:buNone/>
            </a:pPr>
            <a:r>
              <a:rPr lang="en-US" sz="2800" dirty="0" smtClean="0"/>
              <a:t>• “from critical thinking to clinical reasoning and multiple ways of thinking that include critical thinking”    </a:t>
            </a:r>
          </a:p>
          <a:p>
            <a:pPr>
              <a:buNone/>
            </a:pPr>
            <a:r>
              <a:rPr lang="en-US" sz="2800" dirty="0" smtClean="0"/>
              <a:t>• “from socialization and role taking to an emphasis on formation.”</a:t>
            </a:r>
          </a:p>
          <a:p>
            <a:pPr>
              <a:buNone/>
            </a:pPr>
            <a:endParaRPr lang="en-US" sz="2000" dirty="0"/>
          </a:p>
        </p:txBody>
      </p:sp>
      <p:pic>
        <p:nvPicPr>
          <p:cNvPr id="6" name="Picture 5" descr="P-M-B-9780470557150-BEEPB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8000" y="457200"/>
            <a:ext cx="2095500" cy="2794000"/>
          </a:xfrm>
          <a:prstGeom prst="rect">
            <a:avLst/>
          </a:prstGeom>
          <a:effectLst>
            <a:outerShdw blurRad="50800" dist="38100" dir="5400000">
              <a:srgbClr val="000000">
                <a:alpha val="43000"/>
              </a:srgbClr>
            </a:outerShdw>
            <a:reflection blurRad="6350" stA="50000" endA="300" endPos="55000" dir="5400000" sy="-100000" algn="bl" rotWithShape="0"/>
          </a:effectLst>
        </p:spPr>
      </p:pic>
      <p:sp>
        <p:nvSpPr>
          <p:cNvPr id="7" name="TextBox 6"/>
          <p:cNvSpPr txBox="1"/>
          <p:nvPr/>
        </p:nvSpPr>
        <p:spPr>
          <a:xfrm>
            <a:off x="457200" y="6393934"/>
            <a:ext cx="70148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Benner, et al. (2010). Educating Nurses: A Call for Radical Transformation.  </a:t>
            </a:r>
            <a:endParaRPr lang="en-US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/>
          <a:lstStyle/>
          <a:p>
            <a:r>
              <a:rPr lang="en-US" dirty="0" smtClean="0"/>
              <a:t>Scoring Aids</a:t>
            </a:r>
            <a:endParaRPr lang="en-US" dirty="0"/>
          </a:p>
        </p:txBody>
      </p:sp>
      <p:grpSp>
        <p:nvGrpSpPr>
          <p:cNvPr id="9" name="Group 8"/>
          <p:cNvGrpSpPr/>
          <p:nvPr/>
        </p:nvGrpSpPr>
        <p:grpSpPr>
          <a:xfrm>
            <a:off x="414199" y="1417638"/>
            <a:ext cx="6139000" cy="1749197"/>
            <a:chOff x="414199" y="1417638"/>
            <a:chExt cx="6139000" cy="1749197"/>
          </a:xfrm>
        </p:grpSpPr>
        <p:pic>
          <p:nvPicPr>
            <p:cNvPr id="5" name="Picture 4"/>
            <p:cNvPicPr/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414199" y="1417638"/>
              <a:ext cx="5529401" cy="16303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blurRad="50800" dist="38100" dir="5400000">
                <a:srgbClr val="000000">
                  <a:alpha val="43000"/>
                </a:srgbClr>
              </a:outerShdw>
            </a:effectLst>
          </p:spPr>
        </p:pic>
        <p:sp>
          <p:nvSpPr>
            <p:cNvPr id="7" name="Rectangle 6"/>
            <p:cNvSpPr/>
            <p:nvPr/>
          </p:nvSpPr>
          <p:spPr>
            <a:xfrm rot="5400000">
              <a:off x="5416990" y="2030627"/>
              <a:ext cx="1749197" cy="52322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n-US" sz="2800" b="1" cap="all" dirty="0" smtClean="0">
                  <a:ln w="9000" cmpd="sng">
                    <a:solidFill>
                      <a:schemeClr val="accent4">
                        <a:shade val="50000"/>
                        <a:satMod val="12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4">
                          <a:shade val="20000"/>
                          <a:satMod val="245000"/>
                        </a:schemeClr>
                      </a:gs>
                      <a:gs pos="43000">
                        <a:schemeClr val="accent4">
                          <a:satMod val="255000"/>
                        </a:schemeClr>
                      </a:gs>
                      <a:gs pos="48000">
                        <a:schemeClr val="accent4">
                          <a:shade val="85000"/>
                          <a:satMod val="255000"/>
                        </a:schemeClr>
                      </a:gs>
                      <a:gs pos="100000">
                        <a:schemeClr val="accent4">
                          <a:shade val="20000"/>
                          <a:satMod val="245000"/>
                        </a:schemeClr>
                      </a:gs>
                    </a:gsLst>
                    <a:lin ang="5400000"/>
                  </a:gradFill>
                  <a:effectLst>
                    <a:reflection blurRad="12700" stA="28000" endPos="45000" dist="1000" dir="5400000" sy="-100000" algn="bl" rotWithShape="0"/>
                  </a:effectLst>
                </a:rPr>
                <a:t>checklist</a:t>
              </a:r>
              <a:endParaRPr lang="en-US" sz="28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endParaRP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2819399" y="3429000"/>
            <a:ext cx="5867401" cy="3078162"/>
            <a:chOff x="2819399" y="3429000"/>
            <a:chExt cx="5867401" cy="3078162"/>
          </a:xfrm>
        </p:grpSpPr>
        <p:pic>
          <p:nvPicPr>
            <p:cNvPr id="6" name="Picture 5"/>
            <p:cNvPicPr/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3281065" y="3429000"/>
              <a:ext cx="5405735" cy="30781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blurRad="50800" dist="38100" dir="5400000">
                <a:srgbClr val="000000">
                  <a:alpha val="43000"/>
                </a:srgbClr>
              </a:outerShdw>
            </a:effectLst>
          </p:spPr>
        </p:pic>
        <p:sp>
          <p:nvSpPr>
            <p:cNvPr id="8" name="Rectangle 7"/>
            <p:cNvSpPr/>
            <p:nvPr/>
          </p:nvSpPr>
          <p:spPr>
            <a:xfrm rot="5400000">
              <a:off x="2051025" y="4654575"/>
              <a:ext cx="1998414" cy="461665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n-US" sz="2400" b="1" cap="all" spc="0" dirty="0" smtClean="0">
                  <a:ln w="9000" cmpd="sng">
                    <a:solidFill>
                      <a:schemeClr val="accent4">
                        <a:shade val="50000"/>
                        <a:satMod val="12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4">
                          <a:shade val="20000"/>
                          <a:satMod val="245000"/>
                        </a:schemeClr>
                      </a:gs>
                      <a:gs pos="43000">
                        <a:schemeClr val="accent4">
                          <a:satMod val="255000"/>
                        </a:schemeClr>
                      </a:gs>
                      <a:gs pos="48000">
                        <a:schemeClr val="accent4">
                          <a:shade val="85000"/>
                          <a:satMod val="255000"/>
                        </a:schemeClr>
                      </a:gs>
                      <a:gs pos="100000">
                        <a:schemeClr val="accent4">
                          <a:shade val="20000"/>
                          <a:satMod val="245000"/>
                        </a:schemeClr>
                      </a:gs>
                    </a:gsLst>
                    <a:lin ang="5400000"/>
                  </a:gradFill>
                  <a:effectLst>
                    <a:reflection blurRad="12700" stA="28000" endPos="45000" dist="1000" dir="5400000" sy="-100000" algn="bl" rotWithShape="0"/>
                  </a:effectLst>
                </a:rPr>
                <a:t>Rating Scale</a:t>
              </a:r>
              <a:endParaRPr lang="en-US" sz="2400" b="1" cap="all" spc="0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endParaRP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7010400" y="515938"/>
            <a:ext cx="1907232" cy="1922462"/>
            <a:chOff x="7010400" y="515938"/>
            <a:chExt cx="1907232" cy="1922462"/>
          </a:xfrm>
        </p:grpSpPr>
        <p:pic>
          <p:nvPicPr>
            <p:cNvPr id="11" name="Picture 10" descr=":::::Desktop:Picture 1.png"/>
            <p:cNvPicPr/>
            <p:nvPr/>
          </p:nvPicPr>
          <p:blipFill>
            <a:blip r:embed="rId4"/>
            <a:srcRect r="35057"/>
            <a:stretch>
              <a:fillRect/>
            </a:stretch>
          </p:blipFill>
          <p:spPr bwMode="auto">
            <a:xfrm>
              <a:off x="7010400" y="515938"/>
              <a:ext cx="1143000" cy="19224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blurRad="50800" dist="38100" dir="5400000">
                <a:srgbClr val="000000">
                  <a:alpha val="43000"/>
                </a:srgbClr>
              </a:outerShdw>
            </a:effectLst>
          </p:spPr>
        </p:pic>
        <p:sp>
          <p:nvSpPr>
            <p:cNvPr id="12" name="Rectangle 11"/>
            <p:cNvSpPr/>
            <p:nvPr/>
          </p:nvSpPr>
          <p:spPr>
            <a:xfrm rot="5400000">
              <a:off x="7748081" y="1268849"/>
              <a:ext cx="1877437" cy="461665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n-US" sz="2400" b="1" cap="all" spc="0" dirty="0" smtClean="0">
                  <a:ln w="9000" cmpd="sng">
                    <a:solidFill>
                      <a:schemeClr val="accent4">
                        <a:shade val="50000"/>
                        <a:satMod val="12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4">
                          <a:shade val="20000"/>
                          <a:satMod val="245000"/>
                        </a:schemeClr>
                      </a:gs>
                      <a:gs pos="43000">
                        <a:schemeClr val="accent4">
                          <a:satMod val="255000"/>
                        </a:schemeClr>
                      </a:gs>
                      <a:gs pos="48000">
                        <a:schemeClr val="accent4">
                          <a:shade val="85000"/>
                          <a:satMod val="255000"/>
                        </a:schemeClr>
                      </a:gs>
                      <a:gs pos="100000">
                        <a:schemeClr val="accent4">
                          <a:shade val="20000"/>
                          <a:satMod val="245000"/>
                        </a:schemeClr>
                      </a:gs>
                    </a:gsLst>
                    <a:lin ang="5400000"/>
                  </a:gradFill>
                  <a:effectLst>
                    <a:reflection blurRad="12700" stA="28000" endPos="45000" dist="1000" dir="5400000" sy="-100000" algn="bl" rotWithShape="0"/>
                  </a:effectLst>
                </a:rPr>
                <a:t>Answer Key</a:t>
              </a:r>
              <a:endParaRPr lang="en-US" sz="2400" b="1" cap="all" spc="0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endParaRPr>
            </a:p>
          </p:txBody>
        </p:sp>
      </p:grp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/>
          <a:lstStyle/>
          <a:p>
            <a:r>
              <a:rPr lang="en-US" dirty="0" smtClean="0"/>
              <a:t>Scoring Aids</a:t>
            </a:r>
            <a:endParaRPr lang="en-US" dirty="0"/>
          </a:p>
        </p:txBody>
      </p:sp>
      <p:pic>
        <p:nvPicPr>
          <p:cNvPr id="5" name="Picture 4" descr="Screen shot 2010-06-08 at 11.51.28 P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5190" y="1746250"/>
            <a:ext cx="8728529" cy="3130550"/>
          </a:xfrm>
          <a:prstGeom prst="rect">
            <a:avLst/>
          </a:prstGeom>
        </p:spPr>
      </p:pic>
      <p:pic>
        <p:nvPicPr>
          <p:cNvPr id="6" name="Picture 5" descr="Screen shot 2010-06-08 at 11.55.30 PM.png"/>
          <p:cNvPicPr>
            <a:picLocks noChangeAspect="1"/>
          </p:cNvPicPr>
          <p:nvPr/>
        </p:nvPicPr>
        <p:blipFill>
          <a:blip r:embed="rId3"/>
          <a:srcRect r="2583"/>
          <a:stretch>
            <a:fillRect/>
          </a:stretch>
        </p:blipFill>
        <p:spPr>
          <a:xfrm>
            <a:off x="295190" y="1746250"/>
            <a:ext cx="8620209" cy="4121150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6651417" y="1392307"/>
            <a:ext cx="2035383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Rubrics</a:t>
            </a:r>
            <a:endParaRPr lang="en-US" sz="4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95190" y="6299200"/>
            <a:ext cx="57027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http://</a:t>
            </a:r>
            <a:r>
              <a:rPr lang="en-US" dirty="0" err="1" smtClean="0"/>
              <a:t>www.seattleu.edu/assessment/Inner.aspx?id</a:t>
            </a:r>
            <a:r>
              <a:rPr lang="en-US" dirty="0" smtClean="0"/>
              <a:t>=26032</a:t>
            </a:r>
            <a:endParaRPr lang="en-US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/>
          <a:lstStyle/>
          <a:p>
            <a:pPr algn="l"/>
            <a:r>
              <a:rPr lang="en-US" dirty="0" smtClean="0"/>
              <a:t>A Quiz….</a:t>
            </a:r>
            <a:endParaRPr lang="en-US" dirty="0"/>
          </a:p>
        </p:txBody>
      </p:sp>
      <p:pic>
        <p:nvPicPr>
          <p:cNvPr id="5" name="Content Placeholder 4" descr="Picture 2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7200" y="1417638"/>
            <a:ext cx="8229600" cy="5135562"/>
          </a:xfrm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6"/>
          <p:cNvSpPr>
            <a:spLocks noChangeArrowheads="1"/>
          </p:cNvSpPr>
          <p:nvPr/>
        </p:nvSpPr>
        <p:spPr bwMode="auto">
          <a:xfrm>
            <a:off x="1600200" y="381000"/>
            <a:ext cx="6477000" cy="3124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7" tIns="44450" rIns="90487" bIns="44450" anchor="ctr">
            <a:prstTxWarp prst="textNoShape">
              <a:avLst/>
            </a:prstTxWarp>
          </a:bodyPr>
          <a:lstStyle/>
          <a:p>
            <a:r>
              <a:rPr lang="en-US" sz="3600" dirty="0">
                <a:solidFill>
                  <a:srgbClr val="000000"/>
                </a:solidFill>
              </a:rPr>
              <a:t>In order to assess we must elicit, observe, and interpret external indicators of an internal state.</a:t>
            </a:r>
            <a:r>
              <a:rPr lang="en-US" sz="3600" dirty="0">
                <a:solidFill>
                  <a:schemeClr val="bg2"/>
                </a:solidFill>
              </a:rPr>
              <a:t/>
            </a:r>
            <a:br>
              <a:rPr lang="en-US" sz="3600" dirty="0">
                <a:solidFill>
                  <a:schemeClr val="bg2"/>
                </a:solidFill>
              </a:rPr>
            </a:br>
            <a:endParaRPr lang="en-US" sz="4000" dirty="0">
              <a:solidFill>
                <a:schemeClr val="bg2"/>
              </a:solidFill>
            </a:endParaRPr>
          </a:p>
        </p:txBody>
      </p:sp>
      <p:pic>
        <p:nvPicPr>
          <p:cNvPr id="12295" name="Picture 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86200" y="4495800"/>
            <a:ext cx="2184400" cy="1638300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7" name="Rectangle 6"/>
          <p:cNvSpPr/>
          <p:nvPr/>
        </p:nvSpPr>
        <p:spPr>
          <a:xfrm>
            <a:off x="2514600" y="2971800"/>
            <a:ext cx="4648365" cy="92333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en-US" sz="54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Inferences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Oval 2"/>
          <p:cNvSpPr>
            <a:spLocks noChangeArrowheads="1"/>
          </p:cNvSpPr>
          <p:nvPr/>
        </p:nvSpPr>
        <p:spPr bwMode="auto">
          <a:xfrm>
            <a:off x="660400" y="5410200"/>
            <a:ext cx="1746250" cy="387350"/>
          </a:xfrm>
          <a:prstGeom prst="ellipse">
            <a:avLst/>
          </a:prstGeom>
          <a:gradFill rotWithShape="0">
            <a:gsLst>
              <a:gs pos="0">
                <a:srgbClr val="FC0128"/>
              </a:gs>
              <a:gs pos="50000">
                <a:srgbClr val="FD677E"/>
              </a:gs>
              <a:gs pos="100000">
                <a:srgbClr val="FC0128"/>
              </a:gs>
            </a:gsLst>
            <a:lin ang="5400000" scaled="1"/>
          </a:gra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171" name="Oval 3"/>
          <p:cNvSpPr>
            <a:spLocks noChangeArrowheads="1"/>
          </p:cNvSpPr>
          <p:nvPr/>
        </p:nvSpPr>
        <p:spPr bwMode="auto">
          <a:xfrm>
            <a:off x="685800" y="4953000"/>
            <a:ext cx="1358900" cy="444500"/>
          </a:xfrm>
          <a:prstGeom prst="ellipse">
            <a:avLst/>
          </a:prstGeom>
          <a:gradFill rotWithShape="0">
            <a:gsLst>
              <a:gs pos="0">
                <a:srgbClr val="618FFD"/>
              </a:gs>
              <a:gs pos="50000">
                <a:srgbClr val="B0C7FE"/>
              </a:gs>
              <a:gs pos="100000">
                <a:srgbClr val="618FFD"/>
              </a:gs>
            </a:gsLst>
            <a:lin ang="5400000" scaled="1"/>
          </a:gra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508" name="Rectangle 4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pPr algn="l"/>
            <a:r>
              <a:rPr lang="en-US" dirty="0">
                <a:ea typeface="ＭＳ Ｐゴシック" pitchFamily="19" charset="-128"/>
                <a:cs typeface="ＭＳ Ｐゴシック" pitchFamily="19" charset="-128"/>
              </a:rPr>
              <a:t>Learning Targets: Fact</a:t>
            </a:r>
          </a:p>
        </p:txBody>
      </p:sp>
      <p:sp>
        <p:nvSpPr>
          <p:cNvPr id="21509" name="TextBox 5"/>
          <p:cNvSpPr txBox="1">
            <a:spLocks noChangeArrowheads="1"/>
          </p:cNvSpPr>
          <p:nvPr/>
        </p:nvSpPr>
        <p:spPr bwMode="auto">
          <a:xfrm>
            <a:off x="914400" y="1600200"/>
            <a:ext cx="283202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400" dirty="0">
                <a:solidFill>
                  <a:srgbClr val="FF0000"/>
                </a:solidFill>
              </a:rPr>
              <a:t>Students will know….</a:t>
            </a:r>
          </a:p>
        </p:txBody>
      </p:sp>
      <p:sp>
        <p:nvSpPr>
          <p:cNvPr id="717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8153400" cy="4114800"/>
          </a:xfrm>
          <a:noFill/>
        </p:spPr>
        <p:txBody>
          <a:bodyPr/>
          <a:lstStyle/>
          <a:p>
            <a:r>
              <a:rPr lang="en-US" sz="2800" dirty="0">
                <a:ea typeface="ＭＳ Ｐゴシック" pitchFamily="19" charset="-128"/>
                <a:cs typeface="ＭＳ Ｐゴシック" pitchFamily="19" charset="-128"/>
              </a:rPr>
              <a:t>t</a:t>
            </a:r>
            <a:r>
              <a:rPr lang="en-US" sz="2800" dirty="0" smtClean="0">
                <a:ea typeface="ＭＳ Ｐゴシック" pitchFamily="19" charset="-128"/>
                <a:cs typeface="ＭＳ Ｐゴシック" pitchFamily="19" charset="-128"/>
              </a:rPr>
              <a:t>hat the capital of </a:t>
            </a:r>
            <a:r>
              <a:rPr lang="en-US" sz="2800" dirty="0">
                <a:ea typeface="ＭＳ Ｐゴシック" pitchFamily="19" charset="-128"/>
                <a:cs typeface="ＭＳ Ｐゴシック" pitchFamily="19" charset="-128"/>
              </a:rPr>
              <a:t>A</a:t>
            </a:r>
            <a:r>
              <a:rPr lang="en-US" sz="2800" dirty="0" smtClean="0">
                <a:ea typeface="ＭＳ Ｐゴシック" pitchFamily="19" charset="-128"/>
                <a:cs typeface="ＭＳ Ｐゴシック" pitchFamily="19" charset="-128"/>
              </a:rPr>
              <a:t>ustralia is Canberra;</a:t>
            </a:r>
          </a:p>
          <a:p>
            <a:r>
              <a:rPr lang="en-US" sz="2800" dirty="0" smtClean="0">
                <a:ea typeface="ＭＳ Ｐゴシック" pitchFamily="19" charset="-128"/>
                <a:cs typeface="ＭＳ Ｐゴシック" pitchFamily="19" charset="-128"/>
              </a:rPr>
              <a:t>twelve important dates for WWI: </a:t>
            </a:r>
          </a:p>
          <a:p>
            <a:pPr lvl="1"/>
            <a:r>
              <a:rPr lang="en-US" sz="1400" dirty="0" smtClean="0"/>
              <a:t>June 28, 1914 - Archduke Ferdinand, is assassinated in Sarajevo, . . . , 	 </a:t>
            </a:r>
          </a:p>
          <a:p>
            <a:pPr lvl="1"/>
            <a:r>
              <a:rPr lang="en-US" sz="1400" dirty="0" smtClean="0"/>
              <a:t> June 28, 1919 - Peace Treaty signed in Versailles. </a:t>
            </a:r>
          </a:p>
          <a:p>
            <a:r>
              <a:rPr lang="en-US" sz="2800" dirty="0" smtClean="0">
                <a:ea typeface="ＭＳ Ｐゴシック" pitchFamily="19" charset="-128"/>
                <a:cs typeface="ＭＳ Ｐゴシック" pitchFamily="19" charset="-128"/>
              </a:rPr>
              <a:t>an isosceles triangle has 2 sides of equal length;</a:t>
            </a:r>
          </a:p>
          <a:p>
            <a:r>
              <a:rPr lang="en-US" sz="2800" dirty="0" smtClean="0">
                <a:ea typeface="ＭＳ Ｐゴシック" pitchFamily="19" charset="-128"/>
                <a:cs typeface="ＭＳ Ｐゴシック" pitchFamily="19" charset="-128"/>
              </a:rPr>
              <a:t>the definition of a pun: [</a:t>
            </a:r>
            <a:r>
              <a:rPr lang="en-US" sz="2400" dirty="0" smtClean="0">
                <a:ea typeface="ＭＳ Ｐゴシック" pitchFamily="19" charset="-128"/>
                <a:cs typeface="ＭＳ Ｐゴシック" pitchFamily="19" charset="-128"/>
              </a:rPr>
              <a:t> the humorous use of a word in such a way as to suggest different meanings or applications.]</a:t>
            </a:r>
          </a:p>
          <a:p>
            <a:pPr>
              <a:buNone/>
            </a:pPr>
            <a:r>
              <a:rPr lang="en-US" sz="2400" dirty="0" smtClean="0">
                <a:ea typeface="ＭＳ Ｐゴシック" pitchFamily="19" charset="-128"/>
                <a:cs typeface="ＭＳ Ｐゴシック" pitchFamily="19" charset="-128"/>
              </a:rPr>
              <a:t>evidence:    state the definition of a pun.</a:t>
            </a:r>
          </a:p>
          <a:p>
            <a:pPr>
              <a:buNone/>
            </a:pPr>
            <a:r>
              <a:rPr lang="en-US" sz="2400" dirty="0" smtClean="0">
                <a:ea typeface="ＭＳ Ｐゴシック" pitchFamily="19" charset="-128"/>
                <a:cs typeface="ＭＳ Ｐゴシック" pitchFamily="19" charset="-128"/>
              </a:rPr>
              <a:t>assessment:    selected response - matching test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1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1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17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17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17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17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17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17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17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17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717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717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717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717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717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717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0" grpId="0" animBg="1"/>
      <p:bldP spid="7171" grpId="0" animBg="1"/>
      <p:bldP spid="7173" grpId="0" build="p" autoUpdateAnimBg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Oval 2"/>
          <p:cNvSpPr>
            <a:spLocks noChangeArrowheads="1"/>
          </p:cNvSpPr>
          <p:nvPr/>
        </p:nvSpPr>
        <p:spPr bwMode="auto">
          <a:xfrm>
            <a:off x="860425" y="4457701"/>
            <a:ext cx="1654175" cy="482600"/>
          </a:xfrm>
          <a:prstGeom prst="ellipse">
            <a:avLst/>
          </a:prstGeom>
          <a:gradFill rotWithShape="0">
            <a:gsLst>
              <a:gs pos="0">
                <a:srgbClr val="FC0128"/>
              </a:gs>
              <a:gs pos="50000">
                <a:srgbClr val="FD4D68"/>
              </a:gs>
              <a:gs pos="100000">
                <a:srgbClr val="FC0128"/>
              </a:gs>
            </a:gsLst>
            <a:lin ang="5400000" scaled="1"/>
          </a:gra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195" name="Oval 3"/>
          <p:cNvSpPr>
            <a:spLocks noChangeArrowheads="1"/>
          </p:cNvSpPr>
          <p:nvPr/>
        </p:nvSpPr>
        <p:spPr bwMode="auto">
          <a:xfrm>
            <a:off x="876300" y="4051300"/>
            <a:ext cx="1295400" cy="419100"/>
          </a:xfrm>
          <a:prstGeom prst="ellipse">
            <a:avLst/>
          </a:prstGeom>
          <a:gradFill rotWithShape="0">
            <a:gsLst>
              <a:gs pos="0">
                <a:srgbClr val="618FFD"/>
              </a:gs>
              <a:gs pos="50000">
                <a:srgbClr val="81A5FD"/>
              </a:gs>
              <a:gs pos="100000">
                <a:srgbClr val="618FFD"/>
              </a:gs>
            </a:gsLst>
            <a:lin ang="5400000" scaled="1"/>
          </a:gra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title"/>
          </p:nvPr>
        </p:nvSpPr>
        <p:spPr>
          <a:xfrm>
            <a:off x="381000" y="304800"/>
            <a:ext cx="8483600" cy="1143000"/>
          </a:xfrm>
          <a:noFill/>
        </p:spPr>
        <p:txBody>
          <a:bodyPr>
            <a:noAutofit/>
          </a:bodyPr>
          <a:lstStyle/>
          <a:p>
            <a:pPr algn="l"/>
            <a:r>
              <a:rPr lang="en-US" sz="3800" dirty="0">
                <a:ea typeface="ＭＳ Ｐゴシック" pitchFamily="19" charset="-128"/>
                <a:cs typeface="ＭＳ Ｐゴシック" pitchFamily="19" charset="-128"/>
              </a:rPr>
              <a:t>Learning Targets: </a:t>
            </a:r>
            <a:r>
              <a:rPr lang="en-US" sz="3800" dirty="0" smtClean="0">
                <a:ea typeface="ＭＳ Ｐゴシック" pitchFamily="19" charset="-128"/>
                <a:cs typeface="ＭＳ Ｐゴシック" pitchFamily="19" charset="-128"/>
              </a:rPr>
              <a:t>Concept/Generalization</a:t>
            </a:r>
            <a:endParaRPr lang="en-US" sz="3800" dirty="0">
              <a:ea typeface="ＭＳ Ｐゴシック" pitchFamily="19" charset="-128"/>
              <a:cs typeface="ＭＳ Ｐゴシック" pitchFamily="19" charset="-128"/>
            </a:endParaRPr>
          </a:p>
        </p:txBody>
      </p:sp>
      <p:sp>
        <p:nvSpPr>
          <p:cNvPr id="23557" name="Text Box 8"/>
          <p:cNvSpPr txBox="1">
            <a:spLocks noChangeArrowheads="1"/>
          </p:cNvSpPr>
          <p:nvPr/>
        </p:nvSpPr>
        <p:spPr bwMode="auto">
          <a:xfrm>
            <a:off x="381000" y="1447800"/>
            <a:ext cx="8763000" cy="55399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US" sz="1500" b="1" dirty="0" smtClean="0">
                <a:latin typeface="Andale Mono" pitchFamily="19" charset="0"/>
              </a:rPr>
              <a:t>Concept</a:t>
            </a:r>
            <a:r>
              <a:rPr lang="en-US" sz="1500" dirty="0" smtClean="0">
                <a:latin typeface="Andale Mono" pitchFamily="19" charset="0"/>
              </a:rPr>
              <a:t>: an </a:t>
            </a:r>
            <a:r>
              <a:rPr lang="en-US" sz="1500" dirty="0">
                <a:latin typeface="Andale Mono" pitchFamily="19" charset="0"/>
              </a:rPr>
              <a:t>abstract idea generalized from particular </a:t>
            </a:r>
            <a:r>
              <a:rPr lang="en-US" sz="1500" dirty="0" smtClean="0">
                <a:latin typeface="Andale Mono" pitchFamily="19" charset="0"/>
              </a:rPr>
              <a:t>instances</a:t>
            </a:r>
          </a:p>
          <a:p>
            <a:r>
              <a:rPr lang="en-US" sz="1500" b="1" dirty="0" smtClean="0">
                <a:latin typeface="Andale Mono" pitchFamily="19" charset="0"/>
              </a:rPr>
              <a:t>Generalization</a:t>
            </a:r>
            <a:r>
              <a:rPr lang="en-US" sz="1500" dirty="0" smtClean="0">
                <a:latin typeface="Andale Mono" pitchFamily="19" charset="0"/>
              </a:rPr>
              <a:t>: statements about relationships between or among concepts</a:t>
            </a:r>
            <a:endParaRPr lang="en-US" sz="1500" dirty="0"/>
          </a:p>
        </p:txBody>
      </p:sp>
      <p:sp>
        <p:nvSpPr>
          <p:cNvPr id="23558" name="Rectangle 9"/>
          <p:cNvSpPr>
            <a:spLocks noChangeArrowheads="1"/>
          </p:cNvSpPr>
          <p:nvPr/>
        </p:nvSpPr>
        <p:spPr bwMode="auto">
          <a:xfrm>
            <a:off x="279400" y="1371600"/>
            <a:ext cx="8585200" cy="6858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559" name="TextBox 7"/>
          <p:cNvSpPr txBox="1">
            <a:spLocks noChangeArrowheads="1"/>
          </p:cNvSpPr>
          <p:nvPr/>
        </p:nvSpPr>
        <p:spPr bwMode="auto">
          <a:xfrm>
            <a:off x="838200" y="2057400"/>
            <a:ext cx="361315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400" dirty="0">
                <a:solidFill>
                  <a:srgbClr val="FF0000"/>
                </a:solidFill>
              </a:rPr>
              <a:t>Students will understand….</a:t>
            </a:r>
          </a:p>
        </p:txBody>
      </p:sp>
      <p:sp>
        <p:nvSpPr>
          <p:cNvPr id="8197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863600" y="2425700"/>
            <a:ext cx="8001000" cy="3581400"/>
          </a:xfrm>
          <a:noFill/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en-US" sz="2400" dirty="0">
                <a:ea typeface="ＭＳ Ｐゴシック" pitchFamily="19" charset="-128"/>
                <a:cs typeface="ＭＳ Ｐゴシック" pitchFamily="19" charset="-128"/>
              </a:rPr>
              <a:t>•  the leadership role fulfilled by women in the pioneer </a:t>
            </a:r>
            <a:r>
              <a:rPr lang="en-US" sz="2400" dirty="0" smtClean="0">
                <a:ea typeface="ＭＳ Ｐゴシック" pitchFamily="19" charset="-128"/>
                <a:cs typeface="ＭＳ Ｐゴシック" pitchFamily="19" charset="-128"/>
              </a:rPr>
              <a:t>west;</a:t>
            </a:r>
          </a:p>
          <a:p>
            <a:pPr>
              <a:lnSpc>
                <a:spcPct val="90000"/>
              </a:lnSpc>
            </a:pPr>
            <a:r>
              <a:rPr lang="en-US" sz="2400" dirty="0" smtClean="0">
                <a:ea typeface="ＭＳ Ｐゴシック" pitchFamily="19" charset="-128"/>
                <a:cs typeface="ＭＳ Ｐゴシック" pitchFamily="19" charset="-128"/>
              </a:rPr>
              <a:t>It takes perseverance to work for justice;</a:t>
            </a:r>
          </a:p>
          <a:p>
            <a:pPr>
              <a:lnSpc>
                <a:spcPct val="90000"/>
              </a:lnSpc>
            </a:pPr>
            <a:r>
              <a:rPr lang="en-US" sz="2400" dirty="0">
                <a:ea typeface="ＭＳ Ｐゴシック" pitchFamily="19" charset="-128"/>
                <a:cs typeface="ＭＳ Ｐゴシック" pitchFamily="19" charset="-128"/>
              </a:rPr>
              <a:t>a pun as the humorous use of a word in such a way as to suggest different meanings or applications.</a:t>
            </a:r>
          </a:p>
          <a:p>
            <a:pPr>
              <a:lnSpc>
                <a:spcPct val="90000"/>
              </a:lnSpc>
              <a:buNone/>
            </a:pPr>
            <a:r>
              <a:rPr lang="en-US" sz="2400" dirty="0">
                <a:ea typeface="ＭＳ Ｐゴシック" pitchFamily="19" charset="-128"/>
                <a:cs typeface="ＭＳ Ｐゴシック" pitchFamily="19" charset="-128"/>
              </a:rPr>
              <a:t>evidence: identify examples of puns in Shakespeare’s writing.</a:t>
            </a:r>
          </a:p>
          <a:p>
            <a:pPr>
              <a:lnSpc>
                <a:spcPct val="90000"/>
              </a:lnSpc>
              <a:buNone/>
            </a:pPr>
            <a:r>
              <a:rPr lang="en-US" sz="2400" dirty="0">
                <a:ea typeface="ＭＳ Ｐゴシック" pitchFamily="19" charset="-128"/>
                <a:cs typeface="ＭＳ Ｐゴシック" pitchFamily="19" charset="-128"/>
              </a:rPr>
              <a:t>assessment: essay or personal communication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1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1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19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19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19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19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19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19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819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819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2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4" grpId="0" animBg="1"/>
      <p:bldP spid="8195" grpId="0" animBg="1"/>
      <p:bldP spid="8197" grpId="0" build="p" autoUpdateAnimBg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Oval 2"/>
          <p:cNvSpPr>
            <a:spLocks noChangeArrowheads="1"/>
          </p:cNvSpPr>
          <p:nvPr/>
        </p:nvSpPr>
        <p:spPr bwMode="auto">
          <a:xfrm>
            <a:off x="685800" y="4876800"/>
            <a:ext cx="1587500" cy="444500"/>
          </a:xfrm>
          <a:prstGeom prst="ellipse">
            <a:avLst/>
          </a:prstGeom>
          <a:gradFill rotWithShape="0">
            <a:gsLst>
              <a:gs pos="0">
                <a:srgbClr val="FC0128"/>
              </a:gs>
              <a:gs pos="50000">
                <a:srgbClr val="FD4D68"/>
              </a:gs>
              <a:gs pos="100000">
                <a:srgbClr val="FC0128"/>
              </a:gs>
            </a:gsLst>
            <a:lin ang="5400000" scaled="1"/>
          </a:gra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219" name="Oval 3"/>
          <p:cNvSpPr>
            <a:spLocks noChangeArrowheads="1"/>
          </p:cNvSpPr>
          <p:nvPr/>
        </p:nvSpPr>
        <p:spPr bwMode="auto">
          <a:xfrm>
            <a:off x="685800" y="4572000"/>
            <a:ext cx="1333500" cy="368300"/>
          </a:xfrm>
          <a:prstGeom prst="ellipse">
            <a:avLst/>
          </a:prstGeom>
          <a:gradFill rotWithShape="0">
            <a:gsLst>
              <a:gs pos="0">
                <a:srgbClr val="618FFD"/>
              </a:gs>
              <a:gs pos="50000">
                <a:srgbClr val="90B0FE"/>
              </a:gs>
              <a:gs pos="100000">
                <a:srgbClr val="618FFD"/>
              </a:gs>
            </a:gsLst>
            <a:lin ang="5400000" scaled="1"/>
          </a:gra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5604" name="Rectangle 4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pPr algn="l"/>
            <a:r>
              <a:rPr lang="en-US" dirty="0">
                <a:ea typeface="ＭＳ Ｐゴシック" pitchFamily="19" charset="-128"/>
                <a:cs typeface="ＭＳ Ｐゴシック" pitchFamily="19" charset="-128"/>
              </a:rPr>
              <a:t>Learning Targets: </a:t>
            </a:r>
            <a:r>
              <a:rPr lang="en-US" dirty="0" smtClean="0">
                <a:ea typeface="ＭＳ Ｐゴシック" pitchFamily="19" charset="-128"/>
                <a:cs typeface="ＭＳ Ｐゴシック" pitchFamily="19" charset="-128"/>
              </a:rPr>
              <a:t>Skill/Process</a:t>
            </a:r>
            <a:endParaRPr lang="en-US" dirty="0">
              <a:ea typeface="ＭＳ Ｐゴシック" pitchFamily="19" charset="-128"/>
              <a:cs typeface="ＭＳ Ｐゴシック" pitchFamily="19" charset="-128"/>
            </a:endParaRPr>
          </a:p>
        </p:txBody>
      </p:sp>
      <p:sp>
        <p:nvSpPr>
          <p:cNvPr id="25605" name="TextBox 5"/>
          <p:cNvSpPr txBox="1">
            <a:spLocks noChangeArrowheads="1"/>
          </p:cNvSpPr>
          <p:nvPr/>
        </p:nvSpPr>
        <p:spPr bwMode="auto">
          <a:xfrm>
            <a:off x="914400" y="1600200"/>
            <a:ext cx="3459163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400" dirty="0">
                <a:solidFill>
                  <a:srgbClr val="FF0000"/>
                </a:solidFill>
              </a:rPr>
              <a:t>Students will be able to….</a:t>
            </a:r>
          </a:p>
        </p:txBody>
      </p:sp>
      <p:sp>
        <p:nvSpPr>
          <p:cNvPr id="9221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8153400" cy="4114800"/>
          </a:xfrm>
          <a:noFill/>
        </p:spPr>
        <p:txBody>
          <a:bodyPr/>
          <a:lstStyle/>
          <a:p>
            <a:r>
              <a:rPr lang="en-US" sz="2400" dirty="0" smtClean="0">
                <a:ea typeface="ＭＳ Ｐゴシック" pitchFamily="19" charset="-128"/>
                <a:cs typeface="ＭＳ Ｐゴシック" pitchFamily="19" charset="-128"/>
              </a:rPr>
              <a:t>glean information from primary sources; </a:t>
            </a:r>
          </a:p>
          <a:p>
            <a:r>
              <a:rPr lang="en-US" sz="2400" dirty="0">
                <a:ea typeface="ＭＳ Ｐゴシック" pitchFamily="19" charset="-128"/>
                <a:cs typeface="ＭＳ Ｐゴシック" pitchFamily="19" charset="-128"/>
              </a:rPr>
              <a:t>d</a:t>
            </a:r>
            <a:r>
              <a:rPr lang="en-US" sz="2400" dirty="0" smtClean="0">
                <a:ea typeface="ＭＳ Ｐゴシック" pitchFamily="19" charset="-128"/>
                <a:cs typeface="ＭＳ Ｐゴシック" pitchFamily="19" charset="-128"/>
              </a:rPr>
              <a:t>ivide fractions;</a:t>
            </a:r>
          </a:p>
          <a:p>
            <a:r>
              <a:rPr lang="en-US" sz="2400" dirty="0" smtClean="0">
                <a:ea typeface="ＭＳ Ｐゴシック" pitchFamily="19" charset="-128"/>
                <a:cs typeface="ＭＳ Ｐゴシック" pitchFamily="19" charset="-128"/>
              </a:rPr>
              <a:t>use the strategy of “reading-on” to comprehend words and ideas in complex text</a:t>
            </a:r>
            <a:r>
              <a:rPr lang="en-US" sz="2400" dirty="0">
                <a:ea typeface="ＭＳ Ｐゴシック" pitchFamily="19" charset="-128"/>
                <a:cs typeface="ＭＳ Ｐゴシック" pitchFamily="19" charset="-128"/>
              </a:rPr>
              <a:t>;</a:t>
            </a:r>
            <a:r>
              <a:rPr lang="en-US" sz="2400" dirty="0" smtClean="0">
                <a:ea typeface="ＭＳ Ｐゴシック" pitchFamily="19" charset="-128"/>
                <a:cs typeface="ＭＳ Ｐゴシック" pitchFamily="19" charset="-128"/>
              </a:rPr>
              <a:t>  </a:t>
            </a:r>
          </a:p>
          <a:p>
            <a:r>
              <a:rPr lang="en-US" sz="2400" dirty="0" smtClean="0">
                <a:ea typeface="ＭＳ Ｐゴシック" pitchFamily="19" charset="-128"/>
                <a:cs typeface="ＭＳ Ｐゴシック" pitchFamily="19" charset="-128"/>
              </a:rPr>
              <a:t>use the text animation feature of PP, including “effects,” and “order and timing.” </a:t>
            </a:r>
          </a:p>
          <a:p>
            <a:pPr>
              <a:buNone/>
            </a:pPr>
            <a:r>
              <a:rPr lang="en-US" sz="2400" dirty="0" smtClean="0">
                <a:ea typeface="ＭＳ Ｐゴシック" pitchFamily="19" charset="-128"/>
                <a:cs typeface="ＭＳ Ｐゴシック" pitchFamily="19" charset="-128"/>
              </a:rPr>
              <a:t>evidence: student produces slides using these features</a:t>
            </a:r>
          </a:p>
          <a:p>
            <a:pPr>
              <a:lnSpc>
                <a:spcPct val="70000"/>
              </a:lnSpc>
              <a:buNone/>
            </a:pPr>
            <a:r>
              <a:rPr lang="en-US" sz="2400" dirty="0" smtClean="0">
                <a:ea typeface="ＭＳ Ｐゴシック" pitchFamily="19" charset="-128"/>
                <a:cs typeface="ＭＳ Ｐゴシック" pitchFamily="19" charset="-128"/>
              </a:rPr>
              <a:t>assessment: performance assessment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2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2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2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2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2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2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22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22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22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22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9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922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922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20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8" grpId="0" animBg="1"/>
      <p:bldP spid="9219" grpId="0" animBg="1"/>
      <p:bldP spid="9221" grpId="0" build="p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/>
          <a:lstStyle/>
          <a:p>
            <a:r>
              <a:rPr lang="en-US" dirty="0" smtClean="0"/>
              <a:t>Big Ideas &amp; Key Questions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382000" cy="4525963"/>
          </a:xfrm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/>
          <a:lstStyle/>
          <a:p>
            <a:pPr>
              <a:spcBef>
                <a:spcPts val="800"/>
              </a:spcBef>
              <a:spcAft>
                <a:spcPts val="800"/>
              </a:spcAft>
            </a:pPr>
            <a:r>
              <a:rPr lang="en-US" dirty="0" smtClean="0"/>
              <a:t>How does assessment fit into the teaching/learning process?  </a:t>
            </a:r>
          </a:p>
          <a:p>
            <a:pPr>
              <a:spcBef>
                <a:spcPts val="800"/>
              </a:spcBef>
              <a:spcAft>
                <a:spcPts val="800"/>
              </a:spcAft>
            </a:pPr>
            <a:r>
              <a:rPr lang="en-US" dirty="0" smtClean="0"/>
              <a:t>Learning targets - why should I care?</a:t>
            </a:r>
          </a:p>
          <a:p>
            <a:pPr>
              <a:spcBef>
                <a:spcPts val="800"/>
              </a:spcBef>
              <a:spcAft>
                <a:spcPts val="800"/>
              </a:spcAft>
            </a:pPr>
            <a:r>
              <a:rPr lang="en-US" dirty="0" smtClean="0"/>
              <a:t>Assessment methods - what are my options?</a:t>
            </a:r>
          </a:p>
          <a:p>
            <a:pPr>
              <a:spcBef>
                <a:spcPts val="800"/>
              </a:spcBef>
              <a:spcAft>
                <a:spcPts val="800"/>
              </a:spcAft>
            </a:pPr>
            <a:r>
              <a:rPr lang="en-US" dirty="0" smtClean="0"/>
              <a:t>Scoring guides – what are those?  </a:t>
            </a:r>
          </a:p>
          <a:p>
            <a:pPr>
              <a:spcBef>
                <a:spcPts val="800"/>
              </a:spcBef>
              <a:spcAft>
                <a:spcPts val="800"/>
              </a:spcAft>
            </a:pPr>
            <a:r>
              <a:rPr lang="en-US" dirty="0" smtClean="0"/>
              <a:t>How do I put it all together?    </a:t>
            </a:r>
            <a:br>
              <a:rPr lang="en-US" dirty="0" smtClean="0"/>
            </a:b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600200" cy="1600200"/>
          </a:xfrm>
          <a:prstGeom prst="rect">
            <a:avLst/>
          </a:prstGeom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Oval 2"/>
          <p:cNvSpPr>
            <a:spLocks noChangeArrowheads="1"/>
          </p:cNvSpPr>
          <p:nvPr/>
        </p:nvSpPr>
        <p:spPr bwMode="auto">
          <a:xfrm>
            <a:off x="449263" y="4727575"/>
            <a:ext cx="1671637" cy="444500"/>
          </a:xfrm>
          <a:prstGeom prst="ellipse">
            <a:avLst/>
          </a:prstGeom>
          <a:gradFill rotWithShape="0">
            <a:gsLst>
              <a:gs pos="0">
                <a:srgbClr val="FC0128"/>
              </a:gs>
              <a:gs pos="50000">
                <a:srgbClr val="FD677E"/>
              </a:gs>
              <a:gs pos="100000">
                <a:srgbClr val="FC0128"/>
              </a:gs>
            </a:gsLst>
            <a:lin ang="5400000" scaled="1"/>
          </a:gra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243" name="Oval 3"/>
          <p:cNvSpPr>
            <a:spLocks noChangeArrowheads="1"/>
          </p:cNvSpPr>
          <p:nvPr/>
        </p:nvSpPr>
        <p:spPr bwMode="auto">
          <a:xfrm>
            <a:off x="431800" y="4025900"/>
            <a:ext cx="1371600" cy="368300"/>
          </a:xfrm>
          <a:prstGeom prst="ellipse">
            <a:avLst/>
          </a:prstGeom>
          <a:gradFill rotWithShape="0">
            <a:gsLst>
              <a:gs pos="0">
                <a:srgbClr val="618FFD"/>
              </a:gs>
              <a:gs pos="50000">
                <a:srgbClr val="B0C7FE"/>
              </a:gs>
              <a:gs pos="100000">
                <a:srgbClr val="618FFD"/>
              </a:gs>
            </a:gsLst>
            <a:lin ang="5400000" scaled="1"/>
          </a:gra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652" name="Rectangle 4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pPr algn="l"/>
            <a:r>
              <a:rPr lang="en-US" dirty="0">
                <a:ea typeface="ＭＳ Ｐゴシック" pitchFamily="19" charset="-128"/>
                <a:cs typeface="ＭＳ Ｐゴシック" pitchFamily="19" charset="-128"/>
              </a:rPr>
              <a:t>Learning Targets: Dispositions</a:t>
            </a:r>
          </a:p>
        </p:txBody>
      </p:sp>
      <p:sp>
        <p:nvSpPr>
          <p:cNvPr id="27653" name="TextBox 5"/>
          <p:cNvSpPr txBox="1">
            <a:spLocks noChangeArrowheads="1"/>
          </p:cNvSpPr>
          <p:nvPr/>
        </p:nvSpPr>
        <p:spPr bwMode="auto">
          <a:xfrm>
            <a:off x="914400" y="1483518"/>
            <a:ext cx="56769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400" dirty="0">
                <a:solidFill>
                  <a:srgbClr val="FF0000"/>
                </a:solidFill>
              </a:rPr>
              <a:t>Students will value, enjoy, appreciate, etc….</a:t>
            </a:r>
          </a:p>
        </p:txBody>
      </p:sp>
      <p:sp>
        <p:nvSpPr>
          <p:cNvPr id="10245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482600" y="1945481"/>
            <a:ext cx="8229600" cy="3576637"/>
          </a:xfrm>
          <a:noFill/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400" dirty="0" smtClean="0">
                <a:ea typeface="ＭＳ Ｐゴシック" pitchFamily="19" charset="-128"/>
                <a:cs typeface="ＭＳ Ｐゴシック" pitchFamily="19" charset="-128"/>
              </a:rPr>
              <a:t>value divergent scientific thinking;</a:t>
            </a:r>
          </a:p>
          <a:p>
            <a:pPr>
              <a:lnSpc>
                <a:spcPct val="90000"/>
              </a:lnSpc>
            </a:pPr>
            <a:r>
              <a:rPr lang="en-US" sz="2400" dirty="0" smtClean="0">
                <a:ea typeface="ＭＳ Ｐゴシック" pitchFamily="19" charset="-128"/>
                <a:cs typeface="ＭＳ Ｐゴシック" pitchFamily="19" charset="-128"/>
              </a:rPr>
              <a:t>enjoy speaking Spanish;</a:t>
            </a:r>
          </a:p>
          <a:p>
            <a:pPr>
              <a:lnSpc>
                <a:spcPct val="90000"/>
              </a:lnSpc>
            </a:pPr>
            <a:r>
              <a:rPr lang="en-US" sz="2400" dirty="0" smtClean="0">
                <a:ea typeface="ＭＳ Ｐゴシック" pitchFamily="19" charset="-128"/>
                <a:cs typeface="ＭＳ Ｐゴシック" pitchFamily="19" charset="-128"/>
              </a:rPr>
              <a:t>appreciate the use of history as a tool to understand the present;</a:t>
            </a:r>
          </a:p>
          <a:p>
            <a:pPr>
              <a:lnSpc>
                <a:spcPct val="90000"/>
              </a:lnSpc>
            </a:pPr>
            <a:r>
              <a:rPr lang="en-US" sz="2400" dirty="0" smtClean="0">
                <a:ea typeface="ＭＳ Ｐゴシック" pitchFamily="19" charset="-128"/>
                <a:cs typeface="ＭＳ Ｐゴシック" pitchFamily="19" charset="-128"/>
              </a:rPr>
              <a:t>value perseverance in mathematical problem solving. </a:t>
            </a:r>
          </a:p>
          <a:p>
            <a:pPr>
              <a:lnSpc>
                <a:spcPct val="90000"/>
              </a:lnSpc>
              <a:buNone/>
            </a:pPr>
            <a:r>
              <a:rPr lang="en-US" sz="2400" dirty="0" smtClean="0">
                <a:ea typeface="ＭＳ Ｐゴシック" pitchFamily="19" charset="-128"/>
                <a:cs typeface="ＭＳ Ｐゴシック" pitchFamily="19" charset="-128"/>
              </a:rPr>
              <a:t>evidence: students persist with their own problem solving efforts before consulting the teacher or their peers.   </a:t>
            </a:r>
          </a:p>
          <a:p>
            <a:pPr>
              <a:lnSpc>
                <a:spcPct val="90000"/>
              </a:lnSpc>
              <a:buNone/>
            </a:pPr>
            <a:r>
              <a:rPr lang="en-US" sz="2400" dirty="0" smtClean="0">
                <a:ea typeface="ＭＳ Ｐゴシック" pitchFamily="19" charset="-128"/>
                <a:cs typeface="ＭＳ Ｐゴシック" pitchFamily="19" charset="-128"/>
              </a:rPr>
              <a:t>assessment: personal communication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4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24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24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24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24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24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24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24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10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024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024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20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2" grpId="0" animBg="1"/>
      <p:bldP spid="10243" grpId="0" animBg="1"/>
      <p:bldP spid="10245" grpId="0" build="p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/>
          <a:lstStyle/>
          <a:p>
            <a:pPr eaLnBrk="1" hangingPunct="1"/>
            <a:r>
              <a:rPr lang="en-US" dirty="0">
                <a:solidFill>
                  <a:schemeClr val="tx1"/>
                </a:solidFill>
                <a:ea typeface="ＭＳ Ｐゴシック" pitchFamily="19" charset="-128"/>
                <a:cs typeface="ＭＳ Ｐゴシック" pitchFamily="19" charset="-128"/>
              </a:rPr>
              <a:t>Assessment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778000"/>
            <a:ext cx="8229600" cy="4525963"/>
          </a:xfrm>
          <a:effectLst/>
        </p:spPr>
        <p:txBody>
          <a:bodyPr/>
          <a:lstStyle/>
          <a:p>
            <a:pPr eaLnBrk="1" hangingPunct="1"/>
            <a:r>
              <a:rPr lang="en-US" dirty="0">
                <a:solidFill>
                  <a:srgbClr val="000000"/>
                </a:solidFill>
                <a:ea typeface="ＭＳ Ｐゴシック" pitchFamily="19" charset="-128"/>
                <a:cs typeface="ＭＳ Ｐゴシック" pitchFamily="19" charset="-128"/>
              </a:rPr>
              <a:t>Marv</a:t>
            </a:r>
          </a:p>
          <a:p>
            <a:pPr eaLnBrk="1" hangingPunct="1"/>
            <a:r>
              <a:rPr lang="en-US" dirty="0">
                <a:solidFill>
                  <a:srgbClr val="000000"/>
                </a:solidFill>
                <a:ea typeface="ＭＳ Ｐゴシック" pitchFamily="19" charset="-128"/>
                <a:cs typeface="ＭＳ Ｐゴシック" pitchFamily="19" charset="-128"/>
              </a:rPr>
              <a:t>Teach, test, and hope for the best….</a:t>
            </a:r>
          </a:p>
          <a:p>
            <a:pPr eaLnBrk="1" hangingPunct="1"/>
            <a:r>
              <a:rPr lang="en-US" dirty="0">
                <a:solidFill>
                  <a:srgbClr val="000000"/>
                </a:solidFill>
                <a:ea typeface="ＭＳ Ｐゴシック" pitchFamily="19" charset="-128"/>
                <a:cs typeface="ＭＳ Ｐゴシック" pitchFamily="19" charset="-128"/>
              </a:rPr>
              <a:t>“It’s not teaching that causes results, it’s adjustments by the learner.” - </a:t>
            </a:r>
            <a:r>
              <a:rPr lang="en-US" sz="2000" dirty="0">
                <a:solidFill>
                  <a:srgbClr val="000000"/>
                </a:solidFill>
                <a:ea typeface="ＭＳ Ｐゴシック" pitchFamily="19" charset="-128"/>
                <a:cs typeface="ＭＳ Ｐゴシック" pitchFamily="19" charset="-128"/>
              </a:rPr>
              <a:t>G. Wiggins</a:t>
            </a:r>
            <a:endParaRPr lang="en-US" dirty="0">
              <a:solidFill>
                <a:srgbClr val="000000"/>
              </a:solidFill>
              <a:ea typeface="ＭＳ Ｐゴシック" pitchFamily="19" charset="-128"/>
              <a:cs typeface="ＭＳ Ｐゴシック" pitchFamily="19" charset="-128"/>
            </a:endParaRPr>
          </a:p>
          <a:p>
            <a:pPr eaLnBrk="1" hangingPunct="1"/>
            <a:r>
              <a:rPr lang="en-US" dirty="0">
                <a:solidFill>
                  <a:srgbClr val="000000"/>
                </a:solidFill>
                <a:ea typeface="ＭＳ Ｐゴシック" pitchFamily="19" charset="-128"/>
                <a:cs typeface="ＭＳ Ｐゴシック" pitchFamily="19" charset="-128"/>
              </a:rPr>
              <a:t>Learners need feedback</a:t>
            </a:r>
            <a:r>
              <a:rPr lang="en-US" dirty="0" smtClean="0">
                <a:solidFill>
                  <a:srgbClr val="000000"/>
                </a:solidFill>
                <a:ea typeface="ＭＳ Ｐゴシック" pitchFamily="19" charset="-128"/>
                <a:cs typeface="ＭＳ Ｐゴシック" pitchFamily="19" charset="-128"/>
              </a:rPr>
              <a:t>                                        =</a:t>
            </a:r>
            <a:r>
              <a:rPr lang="en-US" dirty="0">
                <a:solidFill>
                  <a:srgbClr val="000000"/>
                </a:solidFill>
                <a:ea typeface="ＭＳ Ｐゴシック" pitchFamily="19" charset="-128"/>
                <a:cs typeface="ＭＳ Ｐゴシック" pitchFamily="19" charset="-128"/>
              </a:rPr>
              <a:t>&gt; Assessment</a:t>
            </a:r>
          </a:p>
        </p:txBody>
      </p:sp>
      <p:pic>
        <p:nvPicPr>
          <p:cNvPr id="12292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14400" y="762000"/>
            <a:ext cx="1524000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3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181600" y="4419600"/>
            <a:ext cx="3048000" cy="223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540000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22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1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62000" y="838200"/>
            <a:ext cx="7772400" cy="11430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dirty="0">
                <a:ea typeface="ＭＳ Ｐゴシック" pitchFamily="19" charset="-128"/>
                <a:cs typeface="ＭＳ Ｐゴシック" pitchFamily="19" charset="-128"/>
              </a:rPr>
              <a:t>What have been </a:t>
            </a:r>
            <a:r>
              <a:rPr lang="en-US" dirty="0" smtClean="0">
                <a:ea typeface="ＭＳ Ｐゴシック" pitchFamily="19" charset="-128"/>
                <a:cs typeface="ＭＳ Ｐゴシック" pitchFamily="19" charset="-128"/>
              </a:rPr>
              <a:t>your </a:t>
            </a:r>
            <a:r>
              <a:rPr lang="en-US" dirty="0">
                <a:ea typeface="ＭＳ Ｐゴシック" pitchFamily="19" charset="-128"/>
                <a:cs typeface="ＭＳ Ｐゴシック" pitchFamily="19" charset="-128"/>
              </a:rPr>
              <a:t>experiences with </a:t>
            </a:r>
            <a:r>
              <a:rPr lang="en-US" dirty="0" smtClean="0">
                <a:ea typeface="ＭＳ Ｐゴシック" pitchFamily="19" charset="-128"/>
                <a:cs typeface="ＭＳ Ｐゴシック" pitchFamily="19" charset="-128"/>
              </a:rPr>
              <a:t>assessment?</a:t>
            </a:r>
            <a:endParaRPr lang="en-US" dirty="0">
              <a:ea typeface="ＭＳ Ｐゴシック" pitchFamily="19" charset="-128"/>
              <a:cs typeface="ＭＳ Ｐゴシック" pitchFamily="19" charset="-128"/>
            </a:endParaRP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048000"/>
            <a:ext cx="6400800" cy="2133600"/>
          </a:xfrm>
        </p:spPr>
        <p:txBody>
          <a:bodyPr/>
          <a:lstStyle/>
          <a:p>
            <a:pPr eaLnBrk="1" hangingPunct="1"/>
            <a:r>
              <a:rPr lang="en-US" sz="4400" dirty="0">
                <a:solidFill>
                  <a:schemeClr val="tx1"/>
                </a:solidFill>
                <a:ea typeface="ＭＳ Ｐゴシック" pitchFamily="19" charset="-128"/>
                <a:cs typeface="ＭＳ Ｐゴシック" pitchFamily="19" charset="-128"/>
              </a:rPr>
              <a:t>What have been the purposes of assessment in your school career?</a:t>
            </a:r>
            <a:r>
              <a:rPr lang="en-US" dirty="0">
                <a:solidFill>
                  <a:schemeClr val="tx1"/>
                </a:solidFill>
                <a:ea typeface="ＭＳ Ｐゴシック" pitchFamily="19" charset="-128"/>
                <a:cs typeface="ＭＳ Ｐゴシック" pitchFamily="19" charset="-128"/>
              </a:rPr>
              <a:t> 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600200" cy="16002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/>
          <a:lstStyle/>
          <a:p>
            <a:r>
              <a:rPr lang="en-US" dirty="0" smtClean="0"/>
              <a:t>My Learning Targets</a:t>
            </a:r>
            <a:endParaRPr lang="en-US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304800" y="1600200"/>
            <a:ext cx="8610600" cy="49530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>
              <a:spcBef>
                <a:spcPts val="400"/>
              </a:spcBef>
              <a:spcAft>
                <a:spcPts val="400"/>
              </a:spcAft>
            </a:pPr>
            <a:r>
              <a:rPr lang="en-US" sz="2400" dirty="0" smtClean="0"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1. Students will develop their understanding of the role of assessment in the larger processes of curriculum planning and active learning </a:t>
            </a:r>
            <a:r>
              <a:rPr lang="en-US" dirty="0" smtClean="0"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(ala *</a:t>
            </a:r>
            <a:r>
              <a:rPr lang="en-US" dirty="0" err="1" smtClean="0"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UbD</a:t>
            </a:r>
            <a:r>
              <a:rPr lang="en-US" dirty="0" smtClean="0"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)</a:t>
            </a:r>
            <a:r>
              <a:rPr lang="en-US" sz="2400" dirty="0" smtClean="0"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.  (concept)  </a:t>
            </a:r>
          </a:p>
          <a:p>
            <a:pPr>
              <a:spcBef>
                <a:spcPts val="400"/>
              </a:spcBef>
              <a:spcAft>
                <a:spcPts val="400"/>
              </a:spcAft>
            </a:pPr>
            <a:r>
              <a:rPr lang="en-US" sz="2400" dirty="0" smtClean="0"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2. Students will develop their understanding of the learning target categories: fact, concept, skill and disposition </a:t>
            </a:r>
            <a:r>
              <a:rPr lang="en-US" dirty="0" smtClean="0"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(adopted from *</a:t>
            </a:r>
            <a:r>
              <a:rPr lang="en-US" dirty="0" err="1" smtClean="0"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Stiggins</a:t>
            </a:r>
            <a:r>
              <a:rPr lang="en-US" dirty="0" smtClean="0"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). </a:t>
            </a:r>
            <a:r>
              <a:rPr lang="en-US" sz="2400" dirty="0" smtClean="0"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(concept)  </a:t>
            </a:r>
          </a:p>
          <a:p>
            <a:pPr>
              <a:spcBef>
                <a:spcPts val="400"/>
              </a:spcBef>
              <a:spcAft>
                <a:spcPts val="400"/>
              </a:spcAft>
            </a:pPr>
            <a:r>
              <a:rPr lang="en-US" sz="2400" dirty="0" smtClean="0"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3. Students will develop their understanding of basic assessment methods (M.C/short answer, essay, performance assessment, personal communication) and scoring aids (e.g. rubrics) (concept).  </a:t>
            </a:r>
          </a:p>
          <a:p>
            <a:pPr>
              <a:spcBef>
                <a:spcPts val="400"/>
              </a:spcBef>
              <a:spcAft>
                <a:spcPts val="400"/>
              </a:spcAft>
            </a:pPr>
            <a:r>
              <a:rPr lang="en-US" sz="2400" dirty="0" smtClean="0"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4. Students will develop their ability to make reasonable associations between types of learning targets and the four basic assessment methods (skill). </a:t>
            </a:r>
            <a:endParaRPr lang="en-US" sz="2400" dirty="0"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600200" cy="16002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/>
          <a:lstStyle/>
          <a:p>
            <a:r>
              <a:rPr lang="en-US" dirty="0" smtClean="0"/>
              <a:t>My Learning Targets</a:t>
            </a:r>
            <a:endParaRPr lang="en-US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304800" y="1600200"/>
            <a:ext cx="8610600" cy="49530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>
              <a:spcBef>
                <a:spcPts val="400"/>
              </a:spcBef>
              <a:spcAft>
                <a:spcPts val="400"/>
              </a:spcAft>
            </a:pPr>
            <a:r>
              <a:rPr lang="en-US" sz="2400" dirty="0" smtClean="0"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1. Students will develop their understanding of </a:t>
            </a:r>
            <a:r>
              <a:rPr lang="en-US" sz="2400" dirty="0" smtClean="0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the role of assessment in the larger processes of curriculum planning </a:t>
            </a:r>
            <a:r>
              <a:rPr lang="en-US" sz="2400" dirty="0" smtClean="0"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and active learning </a:t>
            </a:r>
            <a:r>
              <a:rPr lang="en-US" dirty="0" smtClean="0"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(ala *</a:t>
            </a:r>
            <a:r>
              <a:rPr lang="en-US" dirty="0" err="1" smtClean="0"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UbD</a:t>
            </a:r>
            <a:r>
              <a:rPr lang="en-US" dirty="0" smtClean="0"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)</a:t>
            </a:r>
            <a:r>
              <a:rPr lang="en-US" sz="2400" dirty="0" smtClean="0"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.  (concept)  </a:t>
            </a:r>
          </a:p>
          <a:p>
            <a:pPr>
              <a:spcBef>
                <a:spcPts val="400"/>
              </a:spcBef>
              <a:spcAft>
                <a:spcPts val="400"/>
              </a:spcAft>
            </a:pPr>
            <a:r>
              <a:rPr lang="en-US" sz="2400" dirty="0" smtClean="0"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2. Students will develop their understanding of </a:t>
            </a:r>
            <a:r>
              <a:rPr lang="en-US" sz="2400" dirty="0" smtClean="0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the learning target categories</a:t>
            </a:r>
            <a:r>
              <a:rPr lang="en-US" sz="2400" dirty="0" smtClean="0"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: fact, concept, skill and disposition </a:t>
            </a:r>
            <a:r>
              <a:rPr lang="en-US" dirty="0" smtClean="0"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(adopted from *</a:t>
            </a:r>
            <a:r>
              <a:rPr lang="en-US" dirty="0" err="1" smtClean="0"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Stiggins</a:t>
            </a:r>
            <a:r>
              <a:rPr lang="en-US" dirty="0" smtClean="0"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). </a:t>
            </a:r>
            <a:r>
              <a:rPr lang="en-US" sz="2400" dirty="0" smtClean="0"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(concept)  </a:t>
            </a:r>
          </a:p>
          <a:p>
            <a:pPr>
              <a:spcBef>
                <a:spcPts val="400"/>
              </a:spcBef>
              <a:spcAft>
                <a:spcPts val="400"/>
              </a:spcAft>
            </a:pPr>
            <a:r>
              <a:rPr lang="en-US" sz="2400" dirty="0" smtClean="0"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3. Students will develop their understanding of </a:t>
            </a:r>
            <a:r>
              <a:rPr lang="en-US" sz="2400" dirty="0" smtClean="0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basic assessment methods</a:t>
            </a:r>
            <a:r>
              <a:rPr lang="en-US" sz="2400" dirty="0" smtClean="0"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 (M.C/short answer, essay, performance assessment, personal communication) and scoring aids (e.g. rubrics) (concept).  </a:t>
            </a:r>
          </a:p>
          <a:p>
            <a:pPr>
              <a:spcBef>
                <a:spcPts val="400"/>
              </a:spcBef>
              <a:spcAft>
                <a:spcPts val="400"/>
              </a:spcAft>
            </a:pPr>
            <a:r>
              <a:rPr lang="en-US" sz="2400" dirty="0" smtClean="0"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4. Students will develop their ability to </a:t>
            </a:r>
            <a:r>
              <a:rPr lang="en-US" sz="2400" dirty="0" smtClean="0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make reasonable associations between types of learning targets and the four basic assessment methods</a:t>
            </a:r>
            <a:r>
              <a:rPr lang="en-US" sz="2400" dirty="0" smtClean="0"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 (skill). </a:t>
            </a:r>
            <a:endParaRPr lang="en-US" sz="2400" dirty="0"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386" name="Object 2"/>
          <p:cNvGraphicFramePr>
            <a:graphicFrameLocks noChangeAspect="1"/>
          </p:cNvGraphicFramePr>
          <p:nvPr/>
        </p:nvGraphicFramePr>
        <p:xfrm>
          <a:off x="3482845" y="5431797"/>
          <a:ext cx="1600200" cy="1404492"/>
        </p:xfrm>
        <a:graphic>
          <a:graphicData uri="http://schemas.openxmlformats.org/presentationml/2006/ole">
            <p:oleObj spid="_x0000_s16386" name="Document" r:id="rId3" imgW="1765300" imgH="1549400" progId="Word.Document.12">
              <p:link updateAutomatic="1"/>
            </p:oleObj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>
            <a:noAutofit/>
          </a:bodyPr>
          <a:lstStyle/>
          <a:p>
            <a:r>
              <a:rPr lang="en-US" dirty="0" smtClean="0"/>
              <a:t>Backward Design: Assessment in the curriculum planning process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0"/>
            <a:ext cx="8839200" cy="4525963"/>
          </a:xfrm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/>
          <a:lstStyle/>
          <a:p>
            <a:r>
              <a:rPr lang="en-US" dirty="0" smtClean="0"/>
              <a:t>Know your content!</a:t>
            </a:r>
          </a:p>
          <a:p>
            <a:r>
              <a:rPr lang="en-US" dirty="0" smtClean="0"/>
              <a:t>Develop your learning targets;                             	    </a:t>
            </a:r>
            <a:r>
              <a:rPr lang="en-US" sz="2400" dirty="0" smtClean="0"/>
              <a:t>fact, concept, skill, disposition</a:t>
            </a:r>
          </a:p>
          <a:p>
            <a:r>
              <a:rPr lang="en-US" dirty="0" smtClean="0"/>
              <a:t>Develop your assessments;  							       </a:t>
            </a:r>
            <a:r>
              <a:rPr lang="en-US" sz="2400" dirty="0" smtClean="0"/>
              <a:t>LT =&gt; Evidence =&gt; Assessment  								           </a:t>
            </a:r>
            <a:r>
              <a:rPr lang="en-US" sz="2000" dirty="0" smtClean="0"/>
              <a:t>M.C./Short Answer, Essay, Performance Assessment, Personal Communication</a:t>
            </a:r>
          </a:p>
          <a:p>
            <a:r>
              <a:rPr lang="en-US" dirty="0" smtClean="0"/>
              <a:t>Develop your instructional activities;</a:t>
            </a:r>
          </a:p>
          <a:p>
            <a:r>
              <a:rPr lang="en-US" dirty="0" smtClean="0"/>
              <a:t>Evaluate the quality and equity of the process.</a:t>
            </a:r>
            <a:endParaRPr lang="en-US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>
            <a:normAutofit fontScale="92500" lnSpcReduction="20000"/>
          </a:bodyPr>
          <a:lstStyle/>
          <a:p>
            <a:r>
              <a:rPr lang="en-US" sz="4400" dirty="0" smtClean="0"/>
              <a:t>Fact 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 that which we know</a:t>
            </a:r>
          </a:p>
          <a:p>
            <a:r>
              <a:rPr lang="en-US" sz="4400" dirty="0" smtClean="0"/>
              <a:t>Concept </a:t>
            </a:r>
          </a:p>
          <a:p>
            <a:pPr lvl="1"/>
            <a:r>
              <a:rPr lang="en-US" dirty="0">
                <a:solidFill>
                  <a:srgbClr val="FF0000"/>
                </a:solidFill>
              </a:rPr>
              <a:t>t</a:t>
            </a:r>
            <a:r>
              <a:rPr lang="en-US" dirty="0" smtClean="0">
                <a:solidFill>
                  <a:srgbClr val="FF0000"/>
                </a:solidFill>
              </a:rPr>
              <a:t>hat which we understand</a:t>
            </a:r>
          </a:p>
          <a:p>
            <a:r>
              <a:rPr lang="en-US" sz="4400" dirty="0" smtClean="0"/>
              <a:t>Skill </a:t>
            </a:r>
          </a:p>
          <a:p>
            <a:pPr lvl="1"/>
            <a:r>
              <a:rPr lang="en-US" sz="3027" dirty="0">
                <a:solidFill>
                  <a:srgbClr val="FF0000"/>
                </a:solidFill>
              </a:rPr>
              <a:t>t</a:t>
            </a:r>
            <a:r>
              <a:rPr lang="en-US" sz="3027" dirty="0" smtClean="0">
                <a:solidFill>
                  <a:srgbClr val="FF0000"/>
                </a:solidFill>
              </a:rPr>
              <a:t>hat which we can do</a:t>
            </a:r>
          </a:p>
          <a:p>
            <a:r>
              <a:rPr lang="en-US" sz="4400" dirty="0" smtClean="0"/>
              <a:t>Disposition</a:t>
            </a:r>
          </a:p>
          <a:p>
            <a:pPr lvl="1"/>
            <a:r>
              <a:rPr lang="en-US" sz="3294" dirty="0" smtClean="0">
                <a:solidFill>
                  <a:srgbClr val="FF0000"/>
                </a:solidFill>
              </a:rPr>
              <a:t>that which we value, enjoy, appreciate, etc.</a:t>
            </a: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/>
          <a:lstStyle/>
          <a:p>
            <a:r>
              <a:rPr lang="en-US" dirty="0" smtClean="0">
                <a:ea typeface="ＭＳ Ｐゴシック" pitchFamily="19" charset="-128"/>
                <a:cs typeface="ＭＳ Ｐゴシック" pitchFamily="19" charset="-128"/>
              </a:rPr>
              <a:t>  </a:t>
            </a:r>
            <a:r>
              <a:rPr lang="en-US" u="sng" dirty="0" smtClean="0">
                <a:ea typeface="ＭＳ Ｐゴシック" pitchFamily="19" charset="-128"/>
                <a:cs typeface="ＭＳ Ｐゴシック" pitchFamily="19" charset="-128"/>
              </a:rPr>
              <a:t>Target </a:t>
            </a:r>
            <a:r>
              <a:rPr lang="en-US" dirty="0" smtClean="0">
                <a:ea typeface="ＭＳ Ｐゴシック" pitchFamily="19" charset="-128"/>
                <a:cs typeface="ＭＳ Ｐゴシック" pitchFamily="19" charset="-128"/>
              </a:rPr>
              <a:t>=&gt; Evidence =&gt; Assessment</a:t>
            </a:r>
          </a:p>
        </p:txBody>
      </p:sp>
      <p:graphicFrame>
        <p:nvGraphicFramePr>
          <p:cNvPr id="17413" name="Object 5"/>
          <p:cNvGraphicFramePr>
            <a:graphicFrameLocks/>
          </p:cNvGraphicFramePr>
          <p:nvPr/>
        </p:nvGraphicFramePr>
        <p:xfrm>
          <a:off x="6858000" y="1981200"/>
          <a:ext cx="1989138" cy="2103438"/>
        </p:xfrm>
        <a:graphic>
          <a:graphicData uri="http://schemas.openxmlformats.org/presentationml/2006/ole">
            <p:oleObj spid="_x0000_s17413" name="Microsoft ClipArt Gallery" r:id="rId3" imgW="3467100" imgH="3467100" progId="">
              <p:embed/>
            </p:oleObj>
          </a:graphicData>
        </a:graphic>
      </p:graphicFrame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/>
          <a:lstStyle/>
          <a:p>
            <a:r>
              <a:rPr lang="en-US" dirty="0" smtClean="0"/>
              <a:t>Planning with Assessment in Mind</a:t>
            </a:r>
            <a:endParaRPr lang="en-US" dirty="0"/>
          </a:p>
        </p:txBody>
      </p:sp>
      <p:graphicFrame>
        <p:nvGraphicFramePr>
          <p:cNvPr id="28675" name="Object 3"/>
          <p:cNvGraphicFramePr>
            <a:graphicFrameLocks noChangeAspect="1"/>
          </p:cNvGraphicFramePr>
          <p:nvPr/>
        </p:nvGraphicFramePr>
        <p:xfrm>
          <a:off x="247650" y="1974850"/>
          <a:ext cx="8648700" cy="2908300"/>
        </p:xfrm>
        <a:graphic>
          <a:graphicData uri="http://schemas.openxmlformats.org/presentationml/2006/ole">
            <p:oleObj spid="_x0000_s28675" name="Document" r:id="rId3" imgW="8648700" imgH="2908300" progId="Word.Document.12">
              <p:link updateAutomatic="1"/>
            </p:oleObj>
          </a:graphicData>
        </a:graphic>
      </p:graphicFrame>
      <p:sp>
        <p:nvSpPr>
          <p:cNvPr id="7" name="Rectangle 6"/>
          <p:cNvSpPr/>
          <p:nvPr/>
        </p:nvSpPr>
        <p:spPr>
          <a:xfrm>
            <a:off x="2743200" y="1752600"/>
            <a:ext cx="2667000" cy="2590800"/>
          </a:xfrm>
          <a:prstGeom prst="rect">
            <a:avLst/>
          </a:prstGeom>
          <a:noFill/>
          <a:ln w="571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76200" dir="18360000" algn="r" rotWithShape="0">
              <a:srgbClr val="000000">
                <a:alpha val="43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1524000" y="5257800"/>
            <a:ext cx="603809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Let’s try it, shall we?</a:t>
            </a:r>
            <a:endParaRPr lang="en-US" sz="54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5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759</TotalTime>
  <Words>1085</Words>
  <Application>Microsoft Macintosh PowerPoint</Application>
  <PresentationFormat>On-screen Show (4:3)</PresentationFormat>
  <Paragraphs>113</Paragraphs>
  <Slides>20</Slides>
  <Notes>6</Notes>
  <HiddenSlides>0</HiddenSlides>
  <MMClips>0</MMClips>
  <ScaleCrop>false</ScaleCrop>
  <HeadingPairs>
    <vt:vector size="8" baseType="variant">
      <vt:variant>
        <vt:lpstr>Design Template</vt:lpstr>
      </vt:variant>
      <vt:variant>
        <vt:i4>1</vt:i4>
      </vt:variant>
      <vt:variant>
        <vt:lpstr>Links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4" baseType="lpstr">
      <vt:lpstr>Office Theme</vt:lpstr>
      <vt:lpstr>???</vt:lpstr>
      <vt:lpstr>???</vt:lpstr>
      <vt:lpstr>Microsoft ClipArt Gallery</vt:lpstr>
      <vt:lpstr>Assessment Basics and Active Student Involvement </vt:lpstr>
      <vt:lpstr>Big Ideas &amp; Key Questions</vt:lpstr>
      <vt:lpstr>Assessment</vt:lpstr>
      <vt:lpstr>What have been your experiences with assessment?</vt:lpstr>
      <vt:lpstr>My Learning Targets</vt:lpstr>
      <vt:lpstr>My Learning Targets</vt:lpstr>
      <vt:lpstr>Backward Design: Assessment in the curriculum planning process</vt:lpstr>
      <vt:lpstr>  Target =&gt; Evidence =&gt; Assessment</vt:lpstr>
      <vt:lpstr>Planning with Assessment in Mind</vt:lpstr>
      <vt:lpstr>  Target =&gt; Evidence =&gt; Assessment</vt:lpstr>
      <vt:lpstr>  Target =&gt; Evidence =&gt; Assessment</vt:lpstr>
      <vt:lpstr>“knowledge, skilled know-how, and ethical comportment” p. 82</vt:lpstr>
      <vt:lpstr>Scoring Aids</vt:lpstr>
      <vt:lpstr>Scoring Aids</vt:lpstr>
      <vt:lpstr>A Quiz….</vt:lpstr>
      <vt:lpstr>Slide 16</vt:lpstr>
      <vt:lpstr>Learning Targets: Fact</vt:lpstr>
      <vt:lpstr>Learning Targets: Concept/Generalization</vt:lpstr>
      <vt:lpstr>Learning Targets: Skill/Process</vt:lpstr>
      <vt:lpstr>Learning Targets: Dispositions</vt:lpstr>
    </vt:vector>
  </TitlesOfParts>
  <Company>Seattle University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Assessment Basics in Block II</dc:title>
  <dc:creator>Seattle University</dc:creator>
  <cp:lastModifiedBy>default</cp:lastModifiedBy>
  <cp:revision>59</cp:revision>
  <cp:lastPrinted>2010-06-08T19:59:30Z</cp:lastPrinted>
  <dcterms:created xsi:type="dcterms:W3CDTF">2010-06-09T19:42:44Z</dcterms:created>
  <dcterms:modified xsi:type="dcterms:W3CDTF">2010-06-09T20:16:42Z</dcterms:modified>
</cp:coreProperties>
</file>